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34" r:id="rId1"/>
    <p:sldMasterId id="2147483835" r:id="rId2"/>
    <p:sldMasterId id="2147483836" r:id="rId3"/>
  </p:sldMasterIdLst>
  <p:notesMasterIdLst>
    <p:notesMasterId r:id="rId29"/>
  </p:notesMasterIdLst>
  <p:sldIdLst>
    <p:sldId id="256" r:id="rId4"/>
    <p:sldId id="257" r:id="rId5"/>
    <p:sldId id="258" r:id="rId6"/>
    <p:sldId id="299" r:id="rId7"/>
    <p:sldId id="303" r:id="rId8"/>
    <p:sldId id="312" r:id="rId9"/>
    <p:sldId id="259" r:id="rId10"/>
    <p:sldId id="305" r:id="rId11"/>
    <p:sldId id="311" r:id="rId12"/>
    <p:sldId id="304" r:id="rId13"/>
    <p:sldId id="306" r:id="rId14"/>
    <p:sldId id="307" r:id="rId15"/>
    <p:sldId id="313" r:id="rId16"/>
    <p:sldId id="319" r:id="rId17"/>
    <p:sldId id="318" r:id="rId18"/>
    <p:sldId id="320" r:id="rId19"/>
    <p:sldId id="321" r:id="rId20"/>
    <p:sldId id="308" r:id="rId21"/>
    <p:sldId id="326" r:id="rId22"/>
    <p:sldId id="314" r:id="rId23"/>
    <p:sldId id="323" r:id="rId24"/>
    <p:sldId id="327" r:id="rId25"/>
    <p:sldId id="328" r:id="rId26"/>
    <p:sldId id="329" r:id="rId27"/>
    <p:sldId id="294" r:id="rId28"/>
  </p:sldIdLst>
  <p:sldSz cx="12192000" cy="6858000"/>
  <p:notesSz cx="6858000" cy="9144000"/>
  <p:embeddedFontLst>
    <p:embeddedFont>
      <p:font typeface="Aharoni" panose="02010803020104030203" pitchFamily="2" charset="-79"/>
      <p:bold r:id="rId30"/>
    </p:embeddedFont>
    <p:embeddedFont>
      <p:font typeface="Bahnschrift Light Condensed" panose="020B0502040204020203" pitchFamily="34" charset="0"/>
      <p:regular r:id="rId31"/>
    </p:embeddedFont>
    <p:embeddedFont>
      <p:font typeface="Calibri" panose="020F0502020204030204" pitchFamily="34" charset="0"/>
      <p:regular r:id="rId32"/>
      <p:bold r:id="rId33"/>
      <p:italic r:id="rId34"/>
      <p:boldItalic r:id="rId35"/>
    </p:embeddedFont>
    <p:embeddedFont>
      <p:font typeface="Raleway" pitchFamily="2" charset="0"/>
      <p:regular r:id="rId36"/>
      <p:bold r:id="rId37"/>
      <p:italic r:id="rId38"/>
      <p:boldItalic r:id="rId39"/>
    </p:embeddedFont>
    <p:embeddedFont>
      <p:font typeface="Roboto" panose="02000000000000000000" pitchFamily="2"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83">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9359" autoAdjust="0"/>
    <p:restoredTop sz="86391" autoAdjust="0"/>
  </p:normalViewPr>
  <p:slideViewPr>
    <p:cSldViewPr snapToGrid="0">
      <p:cViewPr varScale="1">
        <p:scale>
          <a:sx n="98" d="100"/>
          <a:sy n="98" d="100"/>
        </p:scale>
        <p:origin x="276" y="84"/>
      </p:cViewPr>
      <p:guideLst>
        <p:guide orient="horz" pos="2183"/>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0.fntdata"/><Relationship Id="rId21" Type="http://schemas.openxmlformats.org/officeDocument/2006/relationships/slide" Target="slides/slide18.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7.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2.fntdata"/><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5" name="Google Shape;95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6" name="Google Shape;99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3719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4" name="Google Shape;98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7200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4" name="Google Shape;98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2733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4" name="Google Shape;98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6662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4" name="Google Shape;98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6215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4" name="Google Shape;98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3001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6"/>
        <p:cNvGrpSpPr/>
        <p:nvPr/>
      </p:nvGrpSpPr>
      <p:grpSpPr>
        <a:xfrm>
          <a:off x="0" y="0"/>
          <a:ext cx="0" cy="0"/>
          <a:chOff x="0" y="0"/>
          <a:chExt cx="0" cy="0"/>
        </a:xfrm>
      </p:grpSpPr>
      <p:sp>
        <p:nvSpPr>
          <p:cNvPr id="1827" name="Google Shape;1827;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8" name="Google Shape;1828;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70" name="Google Shape;97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4" name="Google Shape;98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4" name="Google Shape;98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5190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4" name="Google Shape;98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9073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6" name="Google Shape;99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6" name="Google Shape;99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4609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96" name="Google Shape;99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757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6" name="Google Shape;99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9614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4_Blank">
  <p:cSld name="24_Blank">
    <p:spTree>
      <p:nvGrpSpPr>
        <p:cNvPr id="1" name="Shape 15"/>
        <p:cNvGrpSpPr/>
        <p:nvPr/>
      </p:nvGrpSpPr>
      <p:grpSpPr>
        <a:xfrm>
          <a:off x="0" y="0"/>
          <a:ext cx="0" cy="0"/>
          <a:chOff x="0" y="0"/>
          <a:chExt cx="0" cy="0"/>
        </a:xfrm>
      </p:grpSpPr>
      <p:sp>
        <p:nvSpPr>
          <p:cNvPr id="16" name="Google Shape;16;p2"/>
          <p:cNvSpPr>
            <a:spLocks noGrp="1"/>
          </p:cNvSpPr>
          <p:nvPr>
            <p:ph type="pic" idx="2"/>
          </p:nvPr>
        </p:nvSpPr>
        <p:spPr>
          <a:xfrm>
            <a:off x="0" y="0"/>
            <a:ext cx="12192000" cy="685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7"/>
        <p:cNvGrpSpPr/>
        <p:nvPr/>
      </p:nvGrpSpPr>
      <p:grpSpPr>
        <a:xfrm>
          <a:off x="0" y="0"/>
          <a:ext cx="0" cy="0"/>
          <a:chOff x="0" y="0"/>
          <a:chExt cx="0" cy="0"/>
        </a:xfrm>
      </p:grpSpPr>
      <p:sp>
        <p:nvSpPr>
          <p:cNvPr id="68" name="Google Shape;68;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11"/>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0" name="Google Shape;70;p1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8_Blank">
  <p:cSld name="28_Blank">
    <p:spTree>
      <p:nvGrpSpPr>
        <p:cNvPr id="1" name="Shape 92"/>
        <p:cNvGrpSpPr/>
        <p:nvPr/>
      </p:nvGrpSpPr>
      <p:grpSpPr>
        <a:xfrm>
          <a:off x="0" y="0"/>
          <a:ext cx="0" cy="0"/>
          <a:chOff x="0" y="0"/>
          <a:chExt cx="0" cy="0"/>
        </a:xfrm>
      </p:grpSpPr>
      <p:sp>
        <p:nvSpPr>
          <p:cNvPr id="93" name="Google Shape;93;p15"/>
          <p:cNvSpPr>
            <a:spLocks noGrp="1"/>
          </p:cNvSpPr>
          <p:nvPr>
            <p:ph type="pic" idx="2"/>
          </p:nvPr>
        </p:nvSpPr>
        <p:spPr>
          <a:xfrm>
            <a:off x="7155543" y="1094392"/>
            <a:ext cx="5036457" cy="466921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94"/>
        <p:cNvGrpSpPr/>
        <p:nvPr/>
      </p:nvGrpSpPr>
      <p:grpSpPr>
        <a:xfrm>
          <a:off x="0" y="0"/>
          <a:ext cx="0" cy="0"/>
          <a:chOff x="0" y="0"/>
          <a:chExt cx="0" cy="0"/>
        </a:xfrm>
      </p:grpSpPr>
      <p:sp>
        <p:nvSpPr>
          <p:cNvPr id="95" name="Google Shape;95;p16"/>
          <p:cNvSpPr>
            <a:spLocks noGrp="1"/>
          </p:cNvSpPr>
          <p:nvPr>
            <p:ph type="pic" idx="2"/>
          </p:nvPr>
        </p:nvSpPr>
        <p:spPr>
          <a:xfrm>
            <a:off x="0" y="4572000"/>
            <a:ext cx="12192000" cy="2286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6"/>
        <p:cNvGrpSpPr/>
        <p:nvPr/>
      </p:nvGrpSpPr>
      <p:grpSpPr>
        <a:xfrm>
          <a:off x="0" y="0"/>
          <a:ext cx="0" cy="0"/>
          <a:chOff x="0" y="0"/>
          <a:chExt cx="0" cy="0"/>
        </a:xfrm>
      </p:grpSpPr>
      <p:sp>
        <p:nvSpPr>
          <p:cNvPr id="97" name="Google Shape;97;p1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1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9" name="Google Shape;99;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 name="Google Shape;105;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8"/>
        <p:cNvGrpSpPr/>
        <p:nvPr/>
      </p:nvGrpSpPr>
      <p:grpSpPr>
        <a:xfrm>
          <a:off x="0" y="0"/>
          <a:ext cx="0" cy="0"/>
          <a:chOff x="0" y="0"/>
          <a:chExt cx="0" cy="0"/>
        </a:xfrm>
      </p:grpSpPr>
      <p:sp>
        <p:nvSpPr>
          <p:cNvPr id="109" name="Google Shape;109;p1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1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11" name="Google Shape;11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2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7" name="Google Shape;117;p2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8" name="Google Shape;118;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1"/>
        <p:cNvGrpSpPr/>
        <p:nvPr/>
      </p:nvGrpSpPr>
      <p:grpSpPr>
        <a:xfrm>
          <a:off x="0" y="0"/>
          <a:ext cx="0" cy="0"/>
          <a:chOff x="0" y="0"/>
          <a:chExt cx="0" cy="0"/>
        </a:xfrm>
      </p:grpSpPr>
      <p:sp>
        <p:nvSpPr>
          <p:cNvPr id="122" name="Google Shape;122;p2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2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4" name="Google Shape;124;p2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5" name="Google Shape;125;p2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6" name="Google Shape;126;p2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
        <p:cNvGrpSpPr/>
        <p:nvPr/>
      </p:nvGrpSpPr>
      <p:grpSpPr>
        <a:xfrm>
          <a:off x="0" y="0"/>
          <a:ext cx="0" cy="0"/>
          <a:chOff x="0" y="0"/>
          <a:chExt cx="0" cy="0"/>
        </a:xfrm>
      </p:grpSpPr>
      <p:sp>
        <p:nvSpPr>
          <p:cNvPr id="18" name="Google Shape;18;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2" name="Google Shape;13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135"/>
        <p:cNvGrpSpPr/>
        <p:nvPr/>
      </p:nvGrpSpPr>
      <p:grpSpPr>
        <a:xfrm>
          <a:off x="0" y="0"/>
          <a:ext cx="0" cy="0"/>
          <a:chOff x="0" y="0"/>
          <a:chExt cx="0" cy="0"/>
        </a:xfrm>
      </p:grpSpPr>
      <p:sp>
        <p:nvSpPr>
          <p:cNvPr id="136" name="Google Shape;136;p23"/>
          <p:cNvSpPr>
            <a:spLocks noGrp="1"/>
          </p:cNvSpPr>
          <p:nvPr>
            <p:ph type="pic" idx="2"/>
          </p:nvPr>
        </p:nvSpPr>
        <p:spPr>
          <a:xfrm>
            <a:off x="6096000" y="0"/>
            <a:ext cx="6096000" cy="6858000"/>
          </a:xfrm>
          <a:prstGeom prst="flowChartDelay">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8_Blank">
  <p:cSld name="8_Blank">
    <p:spTree>
      <p:nvGrpSpPr>
        <p:cNvPr id="1" name="Shape 137"/>
        <p:cNvGrpSpPr/>
        <p:nvPr/>
      </p:nvGrpSpPr>
      <p:grpSpPr>
        <a:xfrm>
          <a:off x="0" y="0"/>
          <a:ext cx="0" cy="0"/>
          <a:chOff x="0" y="0"/>
          <a:chExt cx="0" cy="0"/>
        </a:xfrm>
      </p:grpSpPr>
      <p:sp>
        <p:nvSpPr>
          <p:cNvPr id="138" name="Google Shape;138;p24"/>
          <p:cNvSpPr>
            <a:spLocks noGrp="1"/>
          </p:cNvSpPr>
          <p:nvPr>
            <p:ph type="pic" idx="2"/>
          </p:nvPr>
        </p:nvSpPr>
        <p:spPr>
          <a:xfrm>
            <a:off x="0" y="0"/>
            <a:ext cx="7200900" cy="6858000"/>
          </a:xfrm>
          <a:prstGeom prst="homePlate">
            <a:avLst>
              <a:gd name="adj" fmla="val 50000"/>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2_Blank">
  <p:cSld name="12_Blank">
    <p:spTree>
      <p:nvGrpSpPr>
        <p:cNvPr id="1" name="Shape 139"/>
        <p:cNvGrpSpPr/>
        <p:nvPr/>
      </p:nvGrpSpPr>
      <p:grpSpPr>
        <a:xfrm>
          <a:off x="0" y="0"/>
          <a:ext cx="0" cy="0"/>
          <a:chOff x="0" y="0"/>
          <a:chExt cx="0" cy="0"/>
        </a:xfrm>
      </p:grpSpPr>
      <p:sp>
        <p:nvSpPr>
          <p:cNvPr id="140" name="Google Shape;140;p25"/>
          <p:cNvSpPr>
            <a:spLocks noGrp="1"/>
          </p:cNvSpPr>
          <p:nvPr>
            <p:ph type="pic" idx="2"/>
          </p:nvPr>
        </p:nvSpPr>
        <p:spPr>
          <a:xfrm>
            <a:off x="152400" y="142875"/>
            <a:ext cx="11868150" cy="467678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1_Blank">
  <p:cSld name="11_Blank">
    <p:spTree>
      <p:nvGrpSpPr>
        <p:cNvPr id="1" name="Shape 141"/>
        <p:cNvGrpSpPr/>
        <p:nvPr/>
      </p:nvGrpSpPr>
      <p:grpSpPr>
        <a:xfrm>
          <a:off x="0" y="0"/>
          <a:ext cx="0" cy="0"/>
          <a:chOff x="0" y="0"/>
          <a:chExt cx="0" cy="0"/>
        </a:xfrm>
      </p:grpSpPr>
      <p:sp>
        <p:nvSpPr>
          <p:cNvPr id="142" name="Google Shape;142;p26"/>
          <p:cNvSpPr>
            <a:spLocks noGrp="1"/>
          </p:cNvSpPr>
          <p:nvPr>
            <p:ph type="pic" idx="2"/>
          </p:nvPr>
        </p:nvSpPr>
        <p:spPr>
          <a:xfrm>
            <a:off x="6007099" y="596900"/>
            <a:ext cx="5565423" cy="6261100"/>
          </a:xfrm>
          <a:prstGeom prst="round2SameRect">
            <a:avLst>
              <a:gd name="adj1" fmla="val 30417"/>
              <a:gd name="adj2" fmla="val 0"/>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9_Blank">
  <p:cSld name="19_Blank">
    <p:spTree>
      <p:nvGrpSpPr>
        <p:cNvPr id="1" name="Shape 143"/>
        <p:cNvGrpSpPr/>
        <p:nvPr/>
      </p:nvGrpSpPr>
      <p:grpSpPr>
        <a:xfrm>
          <a:off x="0" y="0"/>
          <a:ext cx="0" cy="0"/>
          <a:chOff x="0" y="0"/>
          <a:chExt cx="0" cy="0"/>
        </a:xfrm>
      </p:grpSpPr>
      <p:sp>
        <p:nvSpPr>
          <p:cNvPr id="144" name="Google Shape;144;p27"/>
          <p:cNvSpPr>
            <a:spLocks noGrp="1"/>
          </p:cNvSpPr>
          <p:nvPr>
            <p:ph type="pic" idx="2"/>
          </p:nvPr>
        </p:nvSpPr>
        <p:spPr>
          <a:xfrm>
            <a:off x="1917700" y="0"/>
            <a:ext cx="8356600" cy="6858000"/>
          </a:xfrm>
          <a:prstGeom prst="flowChartPreparation">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2_Blank">
  <p:cSld name="22_Blank">
    <p:spTree>
      <p:nvGrpSpPr>
        <p:cNvPr id="1" name="Shape 145"/>
        <p:cNvGrpSpPr/>
        <p:nvPr/>
      </p:nvGrpSpPr>
      <p:grpSpPr>
        <a:xfrm>
          <a:off x="0" y="0"/>
          <a:ext cx="0" cy="0"/>
          <a:chOff x="0" y="0"/>
          <a:chExt cx="0" cy="0"/>
        </a:xfrm>
      </p:grpSpPr>
      <p:sp>
        <p:nvSpPr>
          <p:cNvPr id="146" name="Google Shape;146;p28"/>
          <p:cNvSpPr>
            <a:spLocks noGrp="1"/>
          </p:cNvSpPr>
          <p:nvPr>
            <p:ph type="pic" idx="2"/>
          </p:nvPr>
        </p:nvSpPr>
        <p:spPr>
          <a:xfrm>
            <a:off x="0" y="0"/>
            <a:ext cx="6096000" cy="685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_Blank">
  <p:cSld name="27_Blank">
    <p:spTree>
      <p:nvGrpSpPr>
        <p:cNvPr id="1" name="Shape 147"/>
        <p:cNvGrpSpPr/>
        <p:nvPr/>
      </p:nvGrpSpPr>
      <p:grpSpPr>
        <a:xfrm>
          <a:off x="0" y="0"/>
          <a:ext cx="0" cy="0"/>
          <a:chOff x="0" y="0"/>
          <a:chExt cx="0" cy="0"/>
        </a:xfrm>
      </p:grpSpPr>
      <p:sp>
        <p:nvSpPr>
          <p:cNvPr id="148" name="Google Shape;148;p29"/>
          <p:cNvSpPr>
            <a:spLocks noGrp="1"/>
          </p:cNvSpPr>
          <p:nvPr>
            <p:ph type="pic" idx="2"/>
          </p:nvPr>
        </p:nvSpPr>
        <p:spPr>
          <a:xfrm>
            <a:off x="609601" y="159657"/>
            <a:ext cx="4180114" cy="3875314"/>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1_Blank">
  <p:cSld name="21_Blank">
    <p:spTree>
      <p:nvGrpSpPr>
        <p:cNvPr id="1" name="Shape 149"/>
        <p:cNvGrpSpPr/>
        <p:nvPr/>
      </p:nvGrpSpPr>
      <p:grpSpPr>
        <a:xfrm>
          <a:off x="0" y="0"/>
          <a:ext cx="0" cy="0"/>
          <a:chOff x="0" y="0"/>
          <a:chExt cx="0" cy="0"/>
        </a:xfrm>
      </p:grpSpPr>
      <p:sp>
        <p:nvSpPr>
          <p:cNvPr id="150" name="Google Shape;150;p30"/>
          <p:cNvSpPr>
            <a:spLocks noGrp="1"/>
          </p:cNvSpPr>
          <p:nvPr>
            <p:ph type="pic" idx="2"/>
          </p:nvPr>
        </p:nvSpPr>
        <p:spPr>
          <a:xfrm>
            <a:off x="177800" y="100012"/>
            <a:ext cx="11836400" cy="6657976"/>
          </a:xfrm>
          <a:prstGeom prst="plaque">
            <a:avLst>
              <a:gd name="adj" fmla="val 16667"/>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6_Blank">
  <p:cSld name="26_Blank">
    <p:spTree>
      <p:nvGrpSpPr>
        <p:cNvPr id="1" name="Shape 151"/>
        <p:cNvGrpSpPr/>
        <p:nvPr/>
      </p:nvGrpSpPr>
      <p:grpSpPr>
        <a:xfrm>
          <a:off x="0" y="0"/>
          <a:ext cx="0" cy="0"/>
          <a:chOff x="0" y="0"/>
          <a:chExt cx="0" cy="0"/>
        </a:xfrm>
      </p:grpSpPr>
      <p:sp>
        <p:nvSpPr>
          <p:cNvPr id="152" name="Google Shape;152;p31"/>
          <p:cNvSpPr>
            <a:spLocks noGrp="1"/>
          </p:cNvSpPr>
          <p:nvPr>
            <p:ph type="pic" idx="2"/>
          </p:nvPr>
        </p:nvSpPr>
        <p:spPr>
          <a:xfrm>
            <a:off x="1756229" y="987879"/>
            <a:ext cx="8679542" cy="4882242"/>
          </a:xfrm>
          <a:prstGeom prst="plaque">
            <a:avLst>
              <a:gd name="adj" fmla="val 16667"/>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0_Blank">
  <p:cSld name="20_Blank">
    <p:spTree>
      <p:nvGrpSpPr>
        <p:cNvPr id="1" name="Shape 153"/>
        <p:cNvGrpSpPr/>
        <p:nvPr/>
      </p:nvGrpSpPr>
      <p:grpSpPr>
        <a:xfrm>
          <a:off x="0" y="0"/>
          <a:ext cx="0" cy="0"/>
          <a:chOff x="0" y="0"/>
          <a:chExt cx="0" cy="0"/>
        </a:xfrm>
      </p:grpSpPr>
      <p:sp>
        <p:nvSpPr>
          <p:cNvPr id="154" name="Google Shape;154;p32"/>
          <p:cNvSpPr>
            <a:spLocks noGrp="1"/>
          </p:cNvSpPr>
          <p:nvPr>
            <p:ph type="pic" idx="2"/>
          </p:nvPr>
        </p:nvSpPr>
        <p:spPr>
          <a:xfrm>
            <a:off x="952500" y="0"/>
            <a:ext cx="7620000" cy="6858000"/>
          </a:xfrm>
          <a:prstGeom prst="parallelogram">
            <a:avLst>
              <a:gd name="adj" fmla="val 25000"/>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8_Blank">
  <p:cSld name="18_Blank">
    <p:spTree>
      <p:nvGrpSpPr>
        <p:cNvPr id="1" name="Shape 155"/>
        <p:cNvGrpSpPr/>
        <p:nvPr/>
      </p:nvGrpSpPr>
      <p:grpSpPr>
        <a:xfrm>
          <a:off x="0" y="0"/>
          <a:ext cx="0" cy="0"/>
          <a:chOff x="0" y="0"/>
          <a:chExt cx="0" cy="0"/>
        </a:xfrm>
      </p:grpSpPr>
      <p:sp>
        <p:nvSpPr>
          <p:cNvPr id="156" name="Google Shape;156;p33"/>
          <p:cNvSpPr>
            <a:spLocks noGrp="1"/>
          </p:cNvSpPr>
          <p:nvPr>
            <p:ph type="pic" idx="2"/>
          </p:nvPr>
        </p:nvSpPr>
        <p:spPr>
          <a:xfrm>
            <a:off x="0" y="1638300"/>
            <a:ext cx="12192000" cy="5219700"/>
          </a:xfrm>
          <a:prstGeom prst="flowChartManualInpu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6_Blank">
  <p:cSld name="16_Blank">
    <p:spTree>
      <p:nvGrpSpPr>
        <p:cNvPr id="1" name="Shape 157"/>
        <p:cNvGrpSpPr/>
        <p:nvPr/>
      </p:nvGrpSpPr>
      <p:grpSpPr>
        <a:xfrm>
          <a:off x="0" y="0"/>
          <a:ext cx="0" cy="0"/>
          <a:chOff x="0" y="0"/>
          <a:chExt cx="0" cy="0"/>
        </a:xfrm>
      </p:grpSpPr>
      <p:sp>
        <p:nvSpPr>
          <p:cNvPr id="158" name="Google Shape;158;p34"/>
          <p:cNvSpPr>
            <a:spLocks noGrp="1"/>
          </p:cNvSpPr>
          <p:nvPr>
            <p:ph type="pic" idx="2"/>
          </p:nvPr>
        </p:nvSpPr>
        <p:spPr>
          <a:xfrm>
            <a:off x="0" y="0"/>
            <a:ext cx="6096000" cy="6858000"/>
          </a:xfrm>
          <a:prstGeom prst="flowChartPunchedCard">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7_Blank">
  <p:cSld name="17_Blank">
    <p:spTree>
      <p:nvGrpSpPr>
        <p:cNvPr id="1" name="Shape 159"/>
        <p:cNvGrpSpPr/>
        <p:nvPr/>
      </p:nvGrpSpPr>
      <p:grpSpPr>
        <a:xfrm>
          <a:off x="0" y="0"/>
          <a:ext cx="0" cy="0"/>
          <a:chOff x="0" y="0"/>
          <a:chExt cx="0" cy="0"/>
        </a:xfrm>
      </p:grpSpPr>
      <p:sp>
        <p:nvSpPr>
          <p:cNvPr id="160" name="Google Shape;160;p35"/>
          <p:cNvSpPr>
            <a:spLocks noGrp="1"/>
          </p:cNvSpPr>
          <p:nvPr>
            <p:ph type="pic" idx="2"/>
          </p:nvPr>
        </p:nvSpPr>
        <p:spPr>
          <a:xfrm>
            <a:off x="6845300" y="-754600"/>
            <a:ext cx="4864100" cy="4864100"/>
          </a:xfrm>
          <a:prstGeom prst="wedgeEllipseCallout">
            <a:avLst>
              <a:gd name="adj1" fmla="val -20833"/>
              <a:gd name="adj2" fmla="val 62500"/>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1" name="Google Shape;161;p35"/>
          <p:cNvSpPr>
            <a:spLocks noGrp="1"/>
          </p:cNvSpPr>
          <p:nvPr>
            <p:ph type="pic" idx="3"/>
          </p:nvPr>
        </p:nvSpPr>
        <p:spPr>
          <a:xfrm flipH="1">
            <a:off x="286801" y="-476250"/>
            <a:ext cx="5898100" cy="5619750"/>
          </a:xfrm>
          <a:prstGeom prst="wedgeEllipseCallout">
            <a:avLst>
              <a:gd name="adj1" fmla="val -20833"/>
              <a:gd name="adj2" fmla="val 62500"/>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5_Blank">
  <p:cSld name="15_Blank">
    <p:spTree>
      <p:nvGrpSpPr>
        <p:cNvPr id="1" name="Shape 162"/>
        <p:cNvGrpSpPr/>
        <p:nvPr/>
      </p:nvGrpSpPr>
      <p:grpSpPr>
        <a:xfrm>
          <a:off x="0" y="0"/>
          <a:ext cx="0" cy="0"/>
          <a:chOff x="0" y="0"/>
          <a:chExt cx="0" cy="0"/>
        </a:xfrm>
      </p:grpSpPr>
      <p:sp>
        <p:nvSpPr>
          <p:cNvPr id="163" name="Google Shape;163;p36"/>
          <p:cNvSpPr>
            <a:spLocks noGrp="1"/>
          </p:cNvSpPr>
          <p:nvPr>
            <p:ph type="pic" idx="2"/>
          </p:nvPr>
        </p:nvSpPr>
        <p:spPr>
          <a:xfrm>
            <a:off x="-3441290" y="-7300451"/>
            <a:ext cx="19074580" cy="21458902"/>
          </a:xfrm>
          <a:prstGeom prst="mathMultiply">
            <a:avLst>
              <a:gd name="adj1" fmla="val 23520"/>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4_Blank">
  <p:cSld name="14_Blank">
    <p:spTree>
      <p:nvGrpSpPr>
        <p:cNvPr id="1" name="Shape 164"/>
        <p:cNvGrpSpPr/>
        <p:nvPr/>
      </p:nvGrpSpPr>
      <p:grpSpPr>
        <a:xfrm>
          <a:off x="0" y="0"/>
          <a:ext cx="0" cy="0"/>
          <a:chOff x="0" y="0"/>
          <a:chExt cx="0" cy="0"/>
        </a:xfrm>
      </p:grpSpPr>
      <p:sp>
        <p:nvSpPr>
          <p:cNvPr id="165" name="Google Shape;165;p37"/>
          <p:cNvSpPr>
            <a:spLocks noGrp="1"/>
          </p:cNvSpPr>
          <p:nvPr>
            <p:ph type="pic" idx="2"/>
          </p:nvPr>
        </p:nvSpPr>
        <p:spPr>
          <a:xfrm>
            <a:off x="6096000" y="0"/>
            <a:ext cx="6096000" cy="6858000"/>
          </a:xfrm>
          <a:prstGeom prst="flowChartDisplay">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3_Blank">
  <p:cSld name="13_Blank">
    <p:spTree>
      <p:nvGrpSpPr>
        <p:cNvPr id="1" name="Shape 166"/>
        <p:cNvGrpSpPr/>
        <p:nvPr/>
      </p:nvGrpSpPr>
      <p:grpSpPr>
        <a:xfrm>
          <a:off x="0" y="0"/>
          <a:ext cx="0" cy="0"/>
          <a:chOff x="0" y="0"/>
          <a:chExt cx="0" cy="0"/>
        </a:xfrm>
      </p:grpSpPr>
      <p:sp>
        <p:nvSpPr>
          <p:cNvPr id="167" name="Google Shape;167;p38"/>
          <p:cNvSpPr>
            <a:spLocks noGrp="1"/>
          </p:cNvSpPr>
          <p:nvPr>
            <p:ph type="pic" idx="2"/>
          </p:nvPr>
        </p:nvSpPr>
        <p:spPr>
          <a:xfrm>
            <a:off x="266700" y="0"/>
            <a:ext cx="6096000" cy="6858000"/>
          </a:xfrm>
          <a:prstGeom prst="irregularSeal1">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10_Blank">
  <p:cSld name="10_Blank">
    <p:spTree>
      <p:nvGrpSpPr>
        <p:cNvPr id="1" name="Shape 168"/>
        <p:cNvGrpSpPr/>
        <p:nvPr/>
      </p:nvGrpSpPr>
      <p:grpSpPr>
        <a:xfrm>
          <a:off x="0" y="0"/>
          <a:ext cx="0" cy="0"/>
          <a:chOff x="0" y="0"/>
          <a:chExt cx="0" cy="0"/>
        </a:xfrm>
      </p:grpSpPr>
      <p:sp>
        <p:nvSpPr>
          <p:cNvPr id="169" name="Google Shape;169;p39"/>
          <p:cNvSpPr>
            <a:spLocks noGrp="1"/>
          </p:cNvSpPr>
          <p:nvPr>
            <p:ph type="pic" idx="2"/>
          </p:nvPr>
        </p:nvSpPr>
        <p:spPr>
          <a:xfrm>
            <a:off x="1019175" y="0"/>
            <a:ext cx="6096000" cy="6858000"/>
          </a:xfrm>
          <a:prstGeom prst="flowChartInputOutpu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9_Blank">
  <p:cSld name="9_Blank">
    <p:spTree>
      <p:nvGrpSpPr>
        <p:cNvPr id="1" name="Shape 170"/>
        <p:cNvGrpSpPr/>
        <p:nvPr/>
      </p:nvGrpSpPr>
      <p:grpSpPr>
        <a:xfrm>
          <a:off x="0" y="0"/>
          <a:ext cx="0" cy="0"/>
          <a:chOff x="0" y="0"/>
          <a:chExt cx="0" cy="0"/>
        </a:xfrm>
      </p:grpSpPr>
      <p:sp>
        <p:nvSpPr>
          <p:cNvPr id="171" name="Google Shape;171;p40"/>
          <p:cNvSpPr>
            <a:spLocks noGrp="1"/>
          </p:cNvSpPr>
          <p:nvPr>
            <p:ph type="pic" idx="2"/>
          </p:nvPr>
        </p:nvSpPr>
        <p:spPr>
          <a:xfrm>
            <a:off x="0" y="0"/>
            <a:ext cx="6840000" cy="6840000"/>
          </a:xfrm>
          <a:prstGeom prst="flowChartConnector">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7_Blank">
  <p:cSld name="7_Blank">
    <p:spTree>
      <p:nvGrpSpPr>
        <p:cNvPr id="1" name="Shape 172"/>
        <p:cNvGrpSpPr/>
        <p:nvPr/>
      </p:nvGrpSpPr>
      <p:grpSpPr>
        <a:xfrm>
          <a:off x="0" y="0"/>
          <a:ext cx="0" cy="0"/>
          <a:chOff x="0" y="0"/>
          <a:chExt cx="0" cy="0"/>
        </a:xfrm>
      </p:grpSpPr>
      <p:sp>
        <p:nvSpPr>
          <p:cNvPr id="173" name="Google Shape;173;p41"/>
          <p:cNvSpPr>
            <a:spLocks noGrp="1"/>
          </p:cNvSpPr>
          <p:nvPr>
            <p:ph type="pic" idx="2"/>
          </p:nvPr>
        </p:nvSpPr>
        <p:spPr>
          <a:xfrm>
            <a:off x="504825" y="685800"/>
            <a:ext cx="5591175" cy="5486400"/>
          </a:xfrm>
          <a:prstGeom prst="flowChartMagneticTape">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5_Blank">
  <p:cSld name="5_Blank">
    <p:spTree>
      <p:nvGrpSpPr>
        <p:cNvPr id="1" name="Shape 174"/>
        <p:cNvGrpSpPr/>
        <p:nvPr/>
      </p:nvGrpSpPr>
      <p:grpSpPr>
        <a:xfrm>
          <a:off x="0" y="0"/>
          <a:ext cx="0" cy="0"/>
          <a:chOff x="0" y="0"/>
          <a:chExt cx="0" cy="0"/>
        </a:xfrm>
      </p:grpSpPr>
      <p:sp>
        <p:nvSpPr>
          <p:cNvPr id="175" name="Google Shape;175;p42"/>
          <p:cNvSpPr>
            <a:spLocks noGrp="1"/>
          </p:cNvSpPr>
          <p:nvPr>
            <p:ph type="pic" idx="2"/>
          </p:nvPr>
        </p:nvSpPr>
        <p:spPr>
          <a:xfrm>
            <a:off x="1641915" y="495766"/>
            <a:ext cx="9168960" cy="3895259"/>
          </a:xfrm>
          <a:prstGeom prst="wedgeEllipseCallout">
            <a:avLst>
              <a:gd name="adj1" fmla="val -20833"/>
              <a:gd name="adj2" fmla="val 62500"/>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6_Blank">
  <p:cSld name="6_Blank">
    <p:spTree>
      <p:nvGrpSpPr>
        <p:cNvPr id="1" name="Shape 176"/>
        <p:cNvGrpSpPr/>
        <p:nvPr/>
      </p:nvGrpSpPr>
      <p:grpSpPr>
        <a:xfrm>
          <a:off x="0" y="0"/>
          <a:ext cx="0" cy="0"/>
          <a:chOff x="0" y="0"/>
          <a:chExt cx="0" cy="0"/>
        </a:xfrm>
      </p:grpSpPr>
      <p:sp>
        <p:nvSpPr>
          <p:cNvPr id="177" name="Google Shape;177;p43"/>
          <p:cNvSpPr>
            <a:spLocks noGrp="1"/>
          </p:cNvSpPr>
          <p:nvPr>
            <p:ph type="pic" idx="2"/>
          </p:nvPr>
        </p:nvSpPr>
        <p:spPr>
          <a:xfrm>
            <a:off x="516030" y="361951"/>
            <a:ext cx="11302670" cy="465818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_Blank">
  <p:cSld name="4_Blank">
    <p:spTree>
      <p:nvGrpSpPr>
        <p:cNvPr id="1" name="Shape 178"/>
        <p:cNvGrpSpPr/>
        <p:nvPr/>
      </p:nvGrpSpPr>
      <p:grpSpPr>
        <a:xfrm>
          <a:off x="0" y="0"/>
          <a:ext cx="0" cy="0"/>
          <a:chOff x="0" y="0"/>
          <a:chExt cx="0" cy="0"/>
        </a:xfrm>
      </p:grpSpPr>
      <p:sp>
        <p:nvSpPr>
          <p:cNvPr id="179" name="Google Shape;179;p44"/>
          <p:cNvSpPr>
            <a:spLocks noGrp="1"/>
          </p:cNvSpPr>
          <p:nvPr>
            <p:ph type="pic" idx="2"/>
          </p:nvPr>
        </p:nvSpPr>
        <p:spPr>
          <a:xfrm>
            <a:off x="3048000" y="0"/>
            <a:ext cx="6096000" cy="6858000"/>
          </a:xfrm>
          <a:prstGeom prst="star6">
            <a:avLst>
              <a:gd name="adj" fmla="val 28868"/>
              <a:gd name="hf" fmla="val 115470"/>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_Blank">
  <p:cSld name="3_Blank">
    <p:spTree>
      <p:nvGrpSpPr>
        <p:cNvPr id="1" name="Shape 180"/>
        <p:cNvGrpSpPr/>
        <p:nvPr/>
      </p:nvGrpSpPr>
      <p:grpSpPr>
        <a:xfrm>
          <a:off x="0" y="0"/>
          <a:ext cx="0" cy="0"/>
          <a:chOff x="0" y="0"/>
          <a:chExt cx="0" cy="0"/>
        </a:xfrm>
      </p:grpSpPr>
      <p:sp>
        <p:nvSpPr>
          <p:cNvPr id="181" name="Google Shape;181;p45"/>
          <p:cNvSpPr>
            <a:spLocks noGrp="1"/>
          </p:cNvSpPr>
          <p:nvPr>
            <p:ph type="pic" idx="2"/>
          </p:nvPr>
        </p:nvSpPr>
        <p:spPr>
          <a:xfrm>
            <a:off x="304800" y="189000"/>
            <a:ext cx="6480000" cy="6480000"/>
          </a:xfrm>
          <a:prstGeom prst="star16">
            <a:avLst>
              <a:gd name="adj" fmla="val 37500"/>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182"/>
        <p:cNvGrpSpPr/>
        <p:nvPr/>
      </p:nvGrpSpPr>
      <p:grpSpPr>
        <a:xfrm>
          <a:off x="0" y="0"/>
          <a:ext cx="0" cy="0"/>
          <a:chOff x="0" y="0"/>
          <a:chExt cx="0" cy="0"/>
        </a:xfrm>
      </p:grpSpPr>
      <p:sp>
        <p:nvSpPr>
          <p:cNvPr id="183" name="Google Shape;183;p46"/>
          <p:cNvSpPr>
            <a:spLocks noGrp="1"/>
          </p:cNvSpPr>
          <p:nvPr>
            <p:ph type="pic" idx="2"/>
          </p:nvPr>
        </p:nvSpPr>
        <p:spPr>
          <a:xfrm>
            <a:off x="0" y="285750"/>
            <a:ext cx="6096000" cy="6286500"/>
          </a:xfrm>
          <a:prstGeom prst="flowChartDecision">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24_Blank">
  <p:cSld name="24_Blank">
    <p:spTree>
      <p:nvGrpSpPr>
        <p:cNvPr id="1" name="Shape 184"/>
        <p:cNvGrpSpPr/>
        <p:nvPr/>
      </p:nvGrpSpPr>
      <p:grpSpPr>
        <a:xfrm>
          <a:off x="0" y="0"/>
          <a:ext cx="0" cy="0"/>
          <a:chOff x="0" y="0"/>
          <a:chExt cx="0" cy="0"/>
        </a:xfrm>
      </p:grpSpPr>
      <p:sp>
        <p:nvSpPr>
          <p:cNvPr id="185" name="Google Shape;185;p47"/>
          <p:cNvSpPr>
            <a:spLocks noGrp="1"/>
          </p:cNvSpPr>
          <p:nvPr>
            <p:ph type="pic" idx="2"/>
          </p:nvPr>
        </p:nvSpPr>
        <p:spPr>
          <a:xfrm>
            <a:off x="0" y="0"/>
            <a:ext cx="12192000" cy="685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25_Blank">
  <p:cSld name="25_Blank">
    <p:spTree>
      <p:nvGrpSpPr>
        <p:cNvPr id="1" name="Shape 186"/>
        <p:cNvGrpSpPr/>
        <p:nvPr/>
      </p:nvGrpSpPr>
      <p:grpSpPr>
        <a:xfrm>
          <a:off x="0" y="0"/>
          <a:ext cx="0" cy="0"/>
          <a:chOff x="0" y="0"/>
          <a:chExt cx="0" cy="0"/>
        </a:xfrm>
      </p:grpSpPr>
      <p:sp>
        <p:nvSpPr>
          <p:cNvPr id="187" name="Google Shape;187;p48"/>
          <p:cNvSpPr>
            <a:spLocks noGrp="1"/>
          </p:cNvSpPr>
          <p:nvPr>
            <p:ph type="pic" idx="2"/>
          </p:nvPr>
        </p:nvSpPr>
        <p:spPr>
          <a:xfrm>
            <a:off x="0" y="0"/>
            <a:ext cx="9260114" cy="685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88"/>
        <p:cNvGrpSpPr/>
        <p:nvPr/>
      </p:nvGrpSpPr>
      <p:grpSpPr>
        <a:xfrm>
          <a:off x="0" y="0"/>
          <a:ext cx="0" cy="0"/>
          <a:chOff x="0" y="0"/>
          <a:chExt cx="0" cy="0"/>
        </a:xfrm>
      </p:grpSpPr>
      <p:sp>
        <p:nvSpPr>
          <p:cNvPr id="189" name="Google Shape;189;p4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0" name="Google Shape;190;p4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91" name="Google Shape;191;p4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92" name="Google Shape;192;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3" name="Google Shape;193;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4" name="Google Shape;194;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95"/>
        <p:cNvGrpSpPr/>
        <p:nvPr/>
      </p:nvGrpSpPr>
      <p:grpSpPr>
        <a:xfrm>
          <a:off x="0" y="0"/>
          <a:ext cx="0" cy="0"/>
          <a:chOff x="0" y="0"/>
          <a:chExt cx="0" cy="0"/>
        </a:xfrm>
      </p:grpSpPr>
      <p:sp>
        <p:nvSpPr>
          <p:cNvPr id="196" name="Google Shape;196;p5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7" name="Google Shape;197;p5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98" name="Google Shape;198;p5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99" name="Google Shape;199;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0" name="Google Shape;200;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1" name="Google Shape;201;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02"/>
        <p:cNvGrpSpPr/>
        <p:nvPr/>
      </p:nvGrpSpPr>
      <p:grpSpPr>
        <a:xfrm>
          <a:off x="0" y="0"/>
          <a:ext cx="0" cy="0"/>
          <a:chOff x="0" y="0"/>
          <a:chExt cx="0" cy="0"/>
        </a:xfrm>
      </p:grpSpPr>
      <p:sp>
        <p:nvSpPr>
          <p:cNvPr id="203" name="Google Shape;203;p5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4" name="Google Shape;204;p5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5" name="Google Shape;205;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6" name="Google Shape;3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08"/>
        <p:cNvGrpSpPr/>
        <p:nvPr/>
      </p:nvGrpSpPr>
      <p:grpSpPr>
        <a:xfrm>
          <a:off x="0" y="0"/>
          <a:ext cx="0" cy="0"/>
          <a:chOff x="0" y="0"/>
          <a:chExt cx="0" cy="0"/>
        </a:xfrm>
      </p:grpSpPr>
      <p:sp>
        <p:nvSpPr>
          <p:cNvPr id="209" name="Google Shape;209;p5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0" name="Google Shape;210;p5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1" name="Google Shape;211;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2" name="Google Shape;212;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3" name="Google Shape;213;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23_Blank" type="blank">
  <p:cSld name="BLANK">
    <p:spTree>
      <p:nvGrpSpPr>
        <p:cNvPr id="1" name="Shape 214"/>
        <p:cNvGrpSpPr/>
        <p:nvPr/>
      </p:nvGrpSpPr>
      <p:grpSpPr>
        <a:xfrm>
          <a:off x="0" y="0"/>
          <a:ext cx="0" cy="0"/>
          <a:chOff x="0" y="0"/>
          <a:chExt cx="0" cy="0"/>
        </a:xfrm>
      </p:grpSpPr>
      <p:sp>
        <p:nvSpPr>
          <p:cNvPr id="215" name="Google Shape;215;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6" name="Google Shape;216;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7" name="Google Shape;217;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4"/>
        <p:cNvGrpSpPr/>
        <p:nvPr/>
      </p:nvGrpSpPr>
      <p:grpSpPr>
        <a:xfrm>
          <a:off x="0" y="0"/>
          <a:ext cx="0" cy="0"/>
          <a:chOff x="0" y="0"/>
          <a:chExt cx="0" cy="0"/>
        </a:xfrm>
      </p:grpSpPr>
      <p:sp>
        <p:nvSpPr>
          <p:cNvPr id="235" name="Google Shape;235;p5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 name="Google Shape;236;p5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38"/>
        <p:cNvGrpSpPr/>
        <p:nvPr/>
      </p:nvGrpSpPr>
      <p:grpSpPr>
        <a:xfrm>
          <a:off x="0" y="0"/>
          <a:ext cx="0" cy="0"/>
          <a:chOff x="0" y="0"/>
          <a:chExt cx="0" cy="0"/>
        </a:xfrm>
      </p:grpSpPr>
      <p:sp>
        <p:nvSpPr>
          <p:cNvPr id="239" name="Google Shape;239;p5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0" name="Google Shape;240;p5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1" name="Google Shape;241;p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2" name="Google Shape;242;p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3" name="Google Shape;243;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4"/>
        <p:cNvGrpSpPr/>
        <p:nvPr/>
      </p:nvGrpSpPr>
      <p:grpSpPr>
        <a:xfrm>
          <a:off x="0" y="0"/>
          <a:ext cx="0" cy="0"/>
          <a:chOff x="0" y="0"/>
          <a:chExt cx="0" cy="0"/>
        </a:xfrm>
      </p:grpSpPr>
      <p:sp>
        <p:nvSpPr>
          <p:cNvPr id="245" name="Google Shape;245;p5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6" name="Google Shape;246;p5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7" name="Google Shape;247;p5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8" name="Google Shape;248;p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9" name="Google Shape;249;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0"/>
        <p:cNvGrpSpPr/>
        <p:nvPr/>
      </p:nvGrpSpPr>
      <p:grpSpPr>
        <a:xfrm>
          <a:off x="0" y="0"/>
          <a:ext cx="0" cy="0"/>
          <a:chOff x="0" y="0"/>
          <a:chExt cx="0" cy="0"/>
        </a:xfrm>
      </p:grpSpPr>
      <p:sp>
        <p:nvSpPr>
          <p:cNvPr id="251" name="Google Shape;251;p6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2" name="Google Shape;252;p6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53" name="Google Shape;253;p6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4" name="Google Shape;254;p6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5" name="Google Shape;255;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56"/>
        <p:cNvGrpSpPr/>
        <p:nvPr/>
      </p:nvGrpSpPr>
      <p:grpSpPr>
        <a:xfrm>
          <a:off x="0" y="0"/>
          <a:ext cx="0" cy="0"/>
          <a:chOff x="0" y="0"/>
          <a:chExt cx="0" cy="0"/>
        </a:xfrm>
      </p:grpSpPr>
      <p:sp>
        <p:nvSpPr>
          <p:cNvPr id="257" name="Google Shape;257;p6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8" name="Google Shape;258;p6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9" name="Google Shape;259;p6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0" name="Google Shape;260;p6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1" name="Google Shape;261;p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2" name="Google Shape;262;p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63"/>
        <p:cNvGrpSpPr/>
        <p:nvPr/>
      </p:nvGrpSpPr>
      <p:grpSpPr>
        <a:xfrm>
          <a:off x="0" y="0"/>
          <a:ext cx="0" cy="0"/>
          <a:chOff x="0" y="0"/>
          <a:chExt cx="0" cy="0"/>
        </a:xfrm>
      </p:grpSpPr>
      <p:sp>
        <p:nvSpPr>
          <p:cNvPr id="264" name="Google Shape;264;p6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5" name="Google Shape;265;p6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66" name="Google Shape;266;p6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7" name="Google Shape;267;p6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68" name="Google Shape;268;p6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9" name="Google Shape;269;p6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0" name="Google Shape;270;p6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1" name="Google Shape;271;p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72"/>
        <p:cNvGrpSpPr/>
        <p:nvPr/>
      </p:nvGrpSpPr>
      <p:grpSpPr>
        <a:xfrm>
          <a:off x="0" y="0"/>
          <a:ext cx="0" cy="0"/>
          <a:chOff x="0" y="0"/>
          <a:chExt cx="0" cy="0"/>
        </a:xfrm>
      </p:grpSpPr>
      <p:sp>
        <p:nvSpPr>
          <p:cNvPr id="273" name="Google Shape;273;p6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4" name="Google Shape;274;p6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75" name="Google Shape;275;p6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76" name="Google Shape;276;p6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7" name="Google Shape;277;p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8" name="Google Shape;278;p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79"/>
        <p:cNvGrpSpPr/>
        <p:nvPr/>
      </p:nvGrpSpPr>
      <p:grpSpPr>
        <a:xfrm>
          <a:off x="0" y="0"/>
          <a:ext cx="0" cy="0"/>
          <a:chOff x="0" y="0"/>
          <a:chExt cx="0" cy="0"/>
        </a:xfrm>
      </p:grpSpPr>
      <p:sp>
        <p:nvSpPr>
          <p:cNvPr id="280" name="Google Shape;280;p6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1" name="Google Shape;281;p64"/>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282" name="Google Shape;282;p6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83" name="Google Shape;283;p6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6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9"/>
        <p:cNvGrpSpPr/>
        <p:nvPr/>
      </p:nvGrpSpPr>
      <p:grpSpPr>
        <a:xfrm>
          <a:off x="0" y="0"/>
          <a:ext cx="0" cy="0"/>
          <a:chOff x="0" y="0"/>
          <a:chExt cx="0" cy="0"/>
        </a:xfrm>
      </p:grpSpPr>
      <p:sp>
        <p:nvSpPr>
          <p:cNvPr id="40" name="Google Shape;4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86"/>
        <p:cNvGrpSpPr/>
        <p:nvPr/>
      </p:nvGrpSpPr>
      <p:grpSpPr>
        <a:xfrm>
          <a:off x="0" y="0"/>
          <a:ext cx="0" cy="0"/>
          <a:chOff x="0" y="0"/>
          <a:chExt cx="0" cy="0"/>
        </a:xfrm>
      </p:grpSpPr>
      <p:sp>
        <p:nvSpPr>
          <p:cNvPr id="287" name="Google Shape;287;p6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8" name="Google Shape;288;p6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9" name="Google Shape;289;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0" name="Google Shape;290;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1" name="Google Shape;291;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92"/>
        <p:cNvGrpSpPr/>
        <p:nvPr/>
      </p:nvGrpSpPr>
      <p:grpSpPr>
        <a:xfrm>
          <a:off x="0" y="0"/>
          <a:ext cx="0" cy="0"/>
          <a:chOff x="0" y="0"/>
          <a:chExt cx="0" cy="0"/>
        </a:xfrm>
      </p:grpSpPr>
      <p:sp>
        <p:nvSpPr>
          <p:cNvPr id="293" name="Google Shape;293;p6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4" name="Google Shape;294;p6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5" name="Google Shape;295;p6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6" name="Google Shape;296;p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298"/>
        <p:cNvGrpSpPr/>
        <p:nvPr/>
      </p:nvGrpSpPr>
      <p:grpSpPr>
        <a:xfrm>
          <a:off x="0" y="0"/>
          <a:ext cx="0" cy="0"/>
          <a:chOff x="0" y="0"/>
          <a:chExt cx="0" cy="0"/>
        </a:xfrm>
      </p:grpSpPr>
      <p:sp>
        <p:nvSpPr>
          <p:cNvPr id="299" name="Google Shape;299;p67"/>
          <p:cNvSpPr>
            <a:spLocks noGrp="1"/>
          </p:cNvSpPr>
          <p:nvPr>
            <p:ph type="pic" idx="2"/>
          </p:nvPr>
        </p:nvSpPr>
        <p:spPr>
          <a:xfrm>
            <a:off x="0" y="0"/>
            <a:ext cx="6096000" cy="3429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00" name="Google Shape;300;p67"/>
          <p:cNvSpPr>
            <a:spLocks noGrp="1"/>
          </p:cNvSpPr>
          <p:nvPr>
            <p:ph type="pic" idx="3"/>
          </p:nvPr>
        </p:nvSpPr>
        <p:spPr>
          <a:xfrm>
            <a:off x="6096000" y="0"/>
            <a:ext cx="6096000" cy="3429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01" name="Google Shape;301;p67"/>
          <p:cNvSpPr txBox="1">
            <a:spLocks noGrp="1"/>
          </p:cNvSpPr>
          <p:nvPr>
            <p:ph type="body" idx="1"/>
          </p:nvPr>
        </p:nvSpPr>
        <p:spPr>
          <a:xfrm>
            <a:off x="0" y="3429000"/>
            <a:ext cx="6096000" cy="3429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800"/>
              <a:buFont typeface="Calibri"/>
              <a:buNone/>
              <a:defRPr/>
            </a:lvl1pPr>
            <a:lvl2pPr marL="914400" lvl="1" indent="-342900" algn="l">
              <a:lnSpc>
                <a:spcPct val="90000"/>
              </a:lnSpc>
              <a:spcBef>
                <a:spcPts val="500"/>
              </a:spcBef>
              <a:spcAft>
                <a:spcPts val="0"/>
              </a:spcAft>
              <a:buClr>
                <a:schemeClr val="dk1"/>
              </a:buClr>
              <a:buSzPts val="1800"/>
              <a:buChar char="•"/>
              <a:defRPr/>
            </a:lvl2pPr>
            <a:lvl3pPr marL="1371600" lvl="2" indent="-228600" algn="l">
              <a:lnSpc>
                <a:spcPct val="90000"/>
              </a:lnSpc>
              <a:spcBef>
                <a:spcPts val="500"/>
              </a:spcBef>
              <a:spcAft>
                <a:spcPts val="0"/>
              </a:spcAft>
              <a:buClr>
                <a:schemeClr val="dk1"/>
              </a:buClr>
              <a:buSzPts val="2000"/>
              <a:buFont typeface="Calibri"/>
              <a:buNone/>
              <a:defRPr/>
            </a:lvl3pPr>
            <a:lvl4pPr marL="1828800" lvl="3" indent="-228600" algn="l">
              <a:lnSpc>
                <a:spcPct val="90000"/>
              </a:lnSpc>
              <a:spcBef>
                <a:spcPts val="500"/>
              </a:spcBef>
              <a:spcAft>
                <a:spcPts val="0"/>
              </a:spcAft>
              <a:buClr>
                <a:schemeClr val="dk1"/>
              </a:buClr>
              <a:buSzPts val="1800"/>
              <a:buFont typeface="Calibri"/>
              <a:buNone/>
              <a:defRPr/>
            </a:lvl4pPr>
            <a:lvl5pPr marL="2286000" lvl="4" indent="-228600" algn="l">
              <a:lnSpc>
                <a:spcPct val="90000"/>
              </a:lnSpc>
              <a:spcBef>
                <a:spcPts val="500"/>
              </a:spcBef>
              <a:spcAft>
                <a:spcPts val="0"/>
              </a:spcAft>
              <a:buClr>
                <a:schemeClr val="dk1"/>
              </a:buClr>
              <a:buSzPts val="1800"/>
              <a:buFont typeface="Calibri"/>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2" name="Google Shape;302;p67"/>
          <p:cNvSpPr txBox="1">
            <a:spLocks noGrp="1"/>
          </p:cNvSpPr>
          <p:nvPr>
            <p:ph type="body" idx="4"/>
          </p:nvPr>
        </p:nvSpPr>
        <p:spPr>
          <a:xfrm>
            <a:off x="6096000" y="3429000"/>
            <a:ext cx="6096000" cy="3429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800"/>
              <a:buFont typeface="Calibri"/>
              <a:buNone/>
              <a:defRPr/>
            </a:lvl1pPr>
            <a:lvl2pPr marL="914400" lvl="1" indent="-342900" algn="l">
              <a:lnSpc>
                <a:spcPct val="90000"/>
              </a:lnSpc>
              <a:spcBef>
                <a:spcPts val="500"/>
              </a:spcBef>
              <a:spcAft>
                <a:spcPts val="0"/>
              </a:spcAft>
              <a:buClr>
                <a:schemeClr val="dk1"/>
              </a:buClr>
              <a:buSzPts val="1800"/>
              <a:buChar char="•"/>
              <a:defRPr/>
            </a:lvl2pPr>
            <a:lvl3pPr marL="1371600" lvl="2" indent="-228600" algn="l">
              <a:lnSpc>
                <a:spcPct val="90000"/>
              </a:lnSpc>
              <a:spcBef>
                <a:spcPts val="500"/>
              </a:spcBef>
              <a:spcAft>
                <a:spcPts val="0"/>
              </a:spcAft>
              <a:buClr>
                <a:schemeClr val="dk1"/>
              </a:buClr>
              <a:buSzPts val="2000"/>
              <a:buFont typeface="Calibri"/>
              <a:buNone/>
              <a:defRPr/>
            </a:lvl3pPr>
            <a:lvl4pPr marL="1828800" lvl="3" indent="-228600" algn="l">
              <a:lnSpc>
                <a:spcPct val="90000"/>
              </a:lnSpc>
              <a:spcBef>
                <a:spcPts val="500"/>
              </a:spcBef>
              <a:spcAft>
                <a:spcPts val="0"/>
              </a:spcAft>
              <a:buClr>
                <a:schemeClr val="dk1"/>
              </a:buClr>
              <a:buSzPts val="1800"/>
              <a:buFont typeface="Calibri"/>
              <a:buNone/>
              <a:defRPr/>
            </a:lvl4pPr>
            <a:lvl5pPr marL="2286000" lvl="4" indent="-228600" algn="l">
              <a:lnSpc>
                <a:spcPct val="90000"/>
              </a:lnSpc>
              <a:spcBef>
                <a:spcPts val="500"/>
              </a:spcBef>
              <a:spcAft>
                <a:spcPts val="0"/>
              </a:spcAft>
              <a:buClr>
                <a:schemeClr val="dk1"/>
              </a:buClr>
              <a:buSzPts val="1800"/>
              <a:buFont typeface="Calibri"/>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303"/>
        <p:cNvGrpSpPr/>
        <p:nvPr/>
      </p:nvGrpSpPr>
      <p:grpSpPr>
        <a:xfrm>
          <a:off x="0" y="0"/>
          <a:ext cx="0" cy="0"/>
          <a:chOff x="0" y="0"/>
          <a:chExt cx="0" cy="0"/>
        </a:xfrm>
      </p:grpSpPr>
      <p:sp>
        <p:nvSpPr>
          <p:cNvPr id="304" name="Google Shape;304;p68"/>
          <p:cNvSpPr>
            <a:spLocks noGrp="1"/>
          </p:cNvSpPr>
          <p:nvPr>
            <p:ph type="pic" idx="2"/>
          </p:nvPr>
        </p:nvSpPr>
        <p:spPr>
          <a:xfrm>
            <a:off x="1344000" y="2277000"/>
            <a:ext cx="3383987" cy="3383987"/>
          </a:xfrm>
          <a:prstGeom prst="flowChartConnector">
            <a:avLst/>
          </a:prstGeom>
          <a:solidFill>
            <a:schemeClr val="lt1"/>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05" name="Google Shape;305;p68"/>
          <p:cNvSpPr txBox="1">
            <a:spLocks noGrp="1"/>
          </p:cNvSpPr>
          <p:nvPr>
            <p:ph type="body" idx="1"/>
          </p:nvPr>
        </p:nvSpPr>
        <p:spPr>
          <a:xfrm>
            <a:off x="840000" y="765000"/>
            <a:ext cx="4464000" cy="1080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4000"/>
              <a:buFont typeface="Calibri"/>
              <a:buNone/>
              <a:defRPr sz="40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6" name="Google Shape;306;p68"/>
          <p:cNvSpPr txBox="1">
            <a:spLocks noGrp="1"/>
          </p:cNvSpPr>
          <p:nvPr>
            <p:ph type="body" idx="3"/>
          </p:nvPr>
        </p:nvSpPr>
        <p:spPr>
          <a:xfrm>
            <a:off x="5808000" y="2398875"/>
            <a:ext cx="5616575" cy="454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800"/>
              <a:buFont typeface="Calibri"/>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7" name="Google Shape;307;p68"/>
          <p:cNvSpPr txBox="1">
            <a:spLocks noGrp="1"/>
          </p:cNvSpPr>
          <p:nvPr>
            <p:ph type="body" idx="4"/>
          </p:nvPr>
        </p:nvSpPr>
        <p:spPr>
          <a:xfrm>
            <a:off x="5808000" y="2896425"/>
            <a:ext cx="5616575" cy="720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400"/>
              <a:buFont typeface="Calibri"/>
              <a:buNone/>
              <a:defRPr sz="14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8" name="Google Shape;308;p68"/>
          <p:cNvSpPr txBox="1">
            <a:spLocks noGrp="1"/>
          </p:cNvSpPr>
          <p:nvPr>
            <p:ph type="body" idx="5"/>
          </p:nvPr>
        </p:nvSpPr>
        <p:spPr>
          <a:xfrm>
            <a:off x="1488000" y="5942837"/>
            <a:ext cx="3383987" cy="3003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400"/>
              <a:buFont typeface="Calibri"/>
              <a:buNone/>
              <a:defRPr sz="14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9" name="Google Shape;309;p68"/>
          <p:cNvSpPr txBox="1">
            <a:spLocks noGrp="1"/>
          </p:cNvSpPr>
          <p:nvPr>
            <p:ph type="body" idx="6"/>
          </p:nvPr>
        </p:nvSpPr>
        <p:spPr>
          <a:xfrm>
            <a:off x="5808000" y="3939450"/>
            <a:ext cx="5616575" cy="454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800"/>
              <a:buFont typeface="Calibri"/>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0" name="Google Shape;310;p68"/>
          <p:cNvSpPr txBox="1">
            <a:spLocks noGrp="1"/>
          </p:cNvSpPr>
          <p:nvPr>
            <p:ph type="body" idx="7"/>
          </p:nvPr>
        </p:nvSpPr>
        <p:spPr>
          <a:xfrm>
            <a:off x="5808000" y="4437000"/>
            <a:ext cx="5616575" cy="720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400"/>
              <a:buFont typeface="Calibri"/>
              <a:buNone/>
              <a:defRPr sz="14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1" name="Shape 311"/>
        <p:cNvGrpSpPr/>
        <p:nvPr/>
      </p:nvGrpSpPr>
      <p:grpSpPr>
        <a:xfrm>
          <a:off x="0" y="0"/>
          <a:ext cx="0" cy="0"/>
          <a:chOff x="0" y="0"/>
          <a:chExt cx="0" cy="0"/>
        </a:xfrm>
      </p:grpSpPr>
      <p:sp>
        <p:nvSpPr>
          <p:cNvPr id="312" name="Google Shape;312;p69"/>
          <p:cNvSpPr>
            <a:spLocks noGrp="1"/>
          </p:cNvSpPr>
          <p:nvPr>
            <p:ph type="pic" idx="2"/>
          </p:nvPr>
        </p:nvSpPr>
        <p:spPr>
          <a:xfrm>
            <a:off x="622911" y="879186"/>
            <a:ext cx="5099632" cy="5099628"/>
          </a:xfrm>
          <a:prstGeom prst="flowChartConnector">
            <a:avLst/>
          </a:prstGeom>
          <a:solidFill>
            <a:schemeClr val="lt1"/>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13" name="Google Shape;313;p69"/>
          <p:cNvSpPr txBox="1">
            <a:spLocks noGrp="1"/>
          </p:cNvSpPr>
          <p:nvPr>
            <p:ph type="body" idx="1"/>
          </p:nvPr>
        </p:nvSpPr>
        <p:spPr>
          <a:xfrm>
            <a:off x="5996591" y="1911838"/>
            <a:ext cx="6195409" cy="125060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4000"/>
              <a:buFont typeface="Calibri"/>
              <a:buNone/>
              <a:defRPr sz="40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4" name="Google Shape;314;p69"/>
          <p:cNvSpPr txBox="1">
            <a:spLocks noGrp="1"/>
          </p:cNvSpPr>
          <p:nvPr>
            <p:ph type="body" idx="3"/>
          </p:nvPr>
        </p:nvSpPr>
        <p:spPr>
          <a:xfrm>
            <a:off x="6207095" y="3989894"/>
            <a:ext cx="5616575" cy="454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800"/>
              <a:buFont typeface="Calibri"/>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3_Custom Layout">
  <p:cSld name="13_Custom Layout">
    <p:spTree>
      <p:nvGrpSpPr>
        <p:cNvPr id="1" name="Shape 315"/>
        <p:cNvGrpSpPr/>
        <p:nvPr/>
      </p:nvGrpSpPr>
      <p:grpSpPr>
        <a:xfrm>
          <a:off x="0" y="0"/>
          <a:ext cx="0" cy="0"/>
          <a:chOff x="0" y="0"/>
          <a:chExt cx="0" cy="0"/>
        </a:xfrm>
      </p:grpSpPr>
      <p:sp>
        <p:nvSpPr>
          <p:cNvPr id="316" name="Google Shape;316;p70"/>
          <p:cNvSpPr>
            <a:spLocks noGrp="1"/>
          </p:cNvSpPr>
          <p:nvPr>
            <p:ph type="pic" idx="2"/>
          </p:nvPr>
        </p:nvSpPr>
        <p:spPr>
          <a:xfrm>
            <a:off x="-2251105" y="-1360991"/>
            <a:ext cx="8458200" cy="8458194"/>
          </a:xfrm>
          <a:prstGeom prst="flowChartConnector">
            <a:avLst/>
          </a:prstGeom>
          <a:solidFill>
            <a:schemeClr val="lt1"/>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17" name="Google Shape;317;p70"/>
          <p:cNvSpPr txBox="1">
            <a:spLocks noGrp="1"/>
          </p:cNvSpPr>
          <p:nvPr>
            <p:ph type="body" idx="1"/>
          </p:nvPr>
        </p:nvSpPr>
        <p:spPr>
          <a:xfrm>
            <a:off x="5996591" y="1911838"/>
            <a:ext cx="6195409" cy="125060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4000"/>
              <a:buFont typeface="Calibri"/>
              <a:buNone/>
              <a:defRPr sz="40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8" name="Google Shape;318;p70"/>
          <p:cNvSpPr txBox="1">
            <a:spLocks noGrp="1"/>
          </p:cNvSpPr>
          <p:nvPr>
            <p:ph type="body" idx="3"/>
          </p:nvPr>
        </p:nvSpPr>
        <p:spPr>
          <a:xfrm>
            <a:off x="6207095" y="3989894"/>
            <a:ext cx="5616575" cy="454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800"/>
              <a:buFont typeface="Calibri"/>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1_Custom Layout">
  <p:cSld name="11_Custom Layout">
    <p:spTree>
      <p:nvGrpSpPr>
        <p:cNvPr id="1" name="Shape 319"/>
        <p:cNvGrpSpPr/>
        <p:nvPr/>
      </p:nvGrpSpPr>
      <p:grpSpPr>
        <a:xfrm>
          <a:off x="0" y="0"/>
          <a:ext cx="0" cy="0"/>
          <a:chOff x="0" y="0"/>
          <a:chExt cx="0" cy="0"/>
        </a:xfrm>
      </p:grpSpPr>
      <p:sp>
        <p:nvSpPr>
          <p:cNvPr id="320" name="Google Shape;320;p71"/>
          <p:cNvSpPr>
            <a:spLocks noGrp="1"/>
          </p:cNvSpPr>
          <p:nvPr>
            <p:ph type="pic" idx="2"/>
          </p:nvPr>
        </p:nvSpPr>
        <p:spPr>
          <a:xfrm>
            <a:off x="4005129" y="671558"/>
            <a:ext cx="4181742" cy="4181740"/>
          </a:xfrm>
          <a:prstGeom prst="flowChartConnector">
            <a:avLst/>
          </a:prstGeom>
          <a:solidFill>
            <a:schemeClr val="lt1"/>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1" name="Google Shape;321;p71"/>
          <p:cNvSpPr txBox="1">
            <a:spLocks noGrp="1"/>
          </p:cNvSpPr>
          <p:nvPr>
            <p:ph type="body" idx="1"/>
          </p:nvPr>
        </p:nvSpPr>
        <p:spPr>
          <a:xfrm>
            <a:off x="3602488" y="5165409"/>
            <a:ext cx="6195409" cy="125060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4000"/>
              <a:buFont typeface="Calibri"/>
              <a:buNone/>
              <a:defRPr sz="40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2" name="Google Shape;322;p71"/>
          <p:cNvSpPr txBox="1">
            <a:spLocks noGrp="1"/>
          </p:cNvSpPr>
          <p:nvPr>
            <p:ph type="body" idx="3"/>
          </p:nvPr>
        </p:nvSpPr>
        <p:spPr>
          <a:xfrm>
            <a:off x="3678261" y="6036291"/>
            <a:ext cx="5616575" cy="454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800"/>
              <a:buFont typeface="Calibri"/>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8_Custom Layout">
  <p:cSld name="8_Custom Layout">
    <p:spTree>
      <p:nvGrpSpPr>
        <p:cNvPr id="1" name="Shape 323"/>
        <p:cNvGrpSpPr/>
        <p:nvPr/>
      </p:nvGrpSpPr>
      <p:grpSpPr>
        <a:xfrm>
          <a:off x="0" y="0"/>
          <a:ext cx="0" cy="0"/>
          <a:chOff x="0" y="0"/>
          <a:chExt cx="0" cy="0"/>
        </a:xfrm>
      </p:grpSpPr>
      <p:sp>
        <p:nvSpPr>
          <p:cNvPr id="324" name="Google Shape;324;p72"/>
          <p:cNvSpPr>
            <a:spLocks noGrp="1"/>
          </p:cNvSpPr>
          <p:nvPr>
            <p:ph type="pic" idx="2"/>
          </p:nvPr>
        </p:nvSpPr>
        <p:spPr>
          <a:xfrm>
            <a:off x="6024126" y="200025"/>
            <a:ext cx="5982574" cy="645795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4_Custom Layout">
  <p:cSld name="14_Custom Layout">
    <p:spTree>
      <p:nvGrpSpPr>
        <p:cNvPr id="1" name="Shape 325"/>
        <p:cNvGrpSpPr/>
        <p:nvPr/>
      </p:nvGrpSpPr>
      <p:grpSpPr>
        <a:xfrm>
          <a:off x="0" y="0"/>
          <a:ext cx="0" cy="0"/>
          <a:chOff x="0" y="0"/>
          <a:chExt cx="0" cy="0"/>
        </a:xfrm>
      </p:grpSpPr>
      <p:sp>
        <p:nvSpPr>
          <p:cNvPr id="326" name="Google Shape;326;p73"/>
          <p:cNvSpPr>
            <a:spLocks noGrp="1"/>
          </p:cNvSpPr>
          <p:nvPr>
            <p:ph type="pic" idx="2"/>
          </p:nvPr>
        </p:nvSpPr>
        <p:spPr>
          <a:xfrm rot="325581">
            <a:off x="6213068" y="707958"/>
            <a:ext cx="4318000" cy="544208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2_Custom Layout">
  <p:cSld name="12_Custom Layout">
    <p:spTree>
      <p:nvGrpSpPr>
        <p:cNvPr id="1" name="Shape 327"/>
        <p:cNvGrpSpPr/>
        <p:nvPr/>
      </p:nvGrpSpPr>
      <p:grpSpPr>
        <a:xfrm>
          <a:off x="0" y="0"/>
          <a:ext cx="0" cy="0"/>
          <a:chOff x="0" y="0"/>
          <a:chExt cx="0" cy="0"/>
        </a:xfrm>
      </p:grpSpPr>
      <p:sp>
        <p:nvSpPr>
          <p:cNvPr id="328" name="Google Shape;328;p74"/>
          <p:cNvSpPr>
            <a:spLocks noGrp="1"/>
          </p:cNvSpPr>
          <p:nvPr>
            <p:ph type="pic" idx="2"/>
          </p:nvPr>
        </p:nvSpPr>
        <p:spPr>
          <a:xfrm>
            <a:off x="1318775" y="1288425"/>
            <a:ext cx="4281150" cy="428115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6"/>
        <p:cNvGrpSpPr/>
        <p:nvPr/>
      </p:nvGrpSpPr>
      <p:grpSpPr>
        <a:xfrm>
          <a:off x="0" y="0"/>
          <a:ext cx="0" cy="0"/>
          <a:chOff x="0" y="0"/>
          <a:chExt cx="0" cy="0"/>
        </a:xfrm>
      </p:grpSpPr>
      <p:sp>
        <p:nvSpPr>
          <p:cNvPr id="47" name="Google Shape;47;p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1" name="Google Shape;51;p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0_Custom Layout">
  <p:cSld name="10_Custom Layout">
    <p:spTree>
      <p:nvGrpSpPr>
        <p:cNvPr id="1" name="Shape 329"/>
        <p:cNvGrpSpPr/>
        <p:nvPr/>
      </p:nvGrpSpPr>
      <p:grpSpPr>
        <a:xfrm>
          <a:off x="0" y="0"/>
          <a:ext cx="0" cy="0"/>
          <a:chOff x="0" y="0"/>
          <a:chExt cx="0" cy="0"/>
        </a:xfrm>
      </p:grpSpPr>
      <p:sp>
        <p:nvSpPr>
          <p:cNvPr id="330" name="Google Shape;330;p75"/>
          <p:cNvSpPr>
            <a:spLocks noGrp="1"/>
          </p:cNvSpPr>
          <p:nvPr>
            <p:ph type="pic" idx="2"/>
          </p:nvPr>
        </p:nvSpPr>
        <p:spPr>
          <a:xfrm>
            <a:off x="225040" y="205099"/>
            <a:ext cx="5731380" cy="644780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1" name="Google Shape;331;p75"/>
          <p:cNvSpPr>
            <a:spLocks noGrp="1"/>
          </p:cNvSpPr>
          <p:nvPr>
            <p:ph type="pic" idx="3"/>
          </p:nvPr>
        </p:nvSpPr>
        <p:spPr>
          <a:xfrm>
            <a:off x="6235580" y="205099"/>
            <a:ext cx="5731380" cy="644780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15_Custom Layout">
  <p:cSld name="15_Custom Layout">
    <p:spTree>
      <p:nvGrpSpPr>
        <p:cNvPr id="1" name="Shape 332"/>
        <p:cNvGrpSpPr/>
        <p:nvPr/>
      </p:nvGrpSpPr>
      <p:grpSpPr>
        <a:xfrm>
          <a:off x="0" y="0"/>
          <a:ext cx="0" cy="0"/>
          <a:chOff x="0" y="0"/>
          <a:chExt cx="0" cy="0"/>
        </a:xfrm>
      </p:grpSpPr>
      <p:sp>
        <p:nvSpPr>
          <p:cNvPr id="333" name="Google Shape;333;p76"/>
          <p:cNvSpPr>
            <a:spLocks noGrp="1"/>
          </p:cNvSpPr>
          <p:nvPr>
            <p:ph type="pic" idx="2"/>
          </p:nvPr>
        </p:nvSpPr>
        <p:spPr>
          <a:xfrm>
            <a:off x="225040" y="205099"/>
            <a:ext cx="5731380" cy="644780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334"/>
        <p:cNvGrpSpPr/>
        <p:nvPr/>
      </p:nvGrpSpPr>
      <p:grpSpPr>
        <a:xfrm>
          <a:off x="0" y="0"/>
          <a:ext cx="0" cy="0"/>
          <a:chOff x="0" y="0"/>
          <a:chExt cx="0" cy="0"/>
        </a:xfrm>
      </p:grpSpPr>
      <p:sp>
        <p:nvSpPr>
          <p:cNvPr id="335" name="Google Shape;335;p77"/>
          <p:cNvSpPr>
            <a:spLocks noGrp="1"/>
          </p:cNvSpPr>
          <p:nvPr>
            <p:ph type="pic" idx="2"/>
          </p:nvPr>
        </p:nvSpPr>
        <p:spPr>
          <a:xfrm>
            <a:off x="0" y="0"/>
            <a:ext cx="6096000" cy="3429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6" name="Google Shape;336;p77"/>
          <p:cNvSpPr>
            <a:spLocks noGrp="1"/>
          </p:cNvSpPr>
          <p:nvPr>
            <p:ph type="pic" idx="3"/>
          </p:nvPr>
        </p:nvSpPr>
        <p:spPr>
          <a:xfrm>
            <a:off x="0" y="3429000"/>
            <a:ext cx="6096000" cy="3429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7" name="Google Shape;337;p77"/>
          <p:cNvSpPr>
            <a:spLocks noGrp="1"/>
          </p:cNvSpPr>
          <p:nvPr>
            <p:ph type="pic" idx="4"/>
          </p:nvPr>
        </p:nvSpPr>
        <p:spPr>
          <a:xfrm>
            <a:off x="6096000" y="0"/>
            <a:ext cx="6096000" cy="3429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8" name="Google Shape;338;p77"/>
          <p:cNvSpPr>
            <a:spLocks noGrp="1"/>
          </p:cNvSpPr>
          <p:nvPr>
            <p:ph type="pic" idx="5"/>
          </p:nvPr>
        </p:nvSpPr>
        <p:spPr>
          <a:xfrm>
            <a:off x="6096000" y="3429000"/>
            <a:ext cx="6096000" cy="3429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
        <p:cNvGrpSpPr/>
        <p:nvPr/>
      </p:nvGrpSpPr>
      <p:grpSpPr>
        <a:xfrm>
          <a:off x="0" y="0"/>
          <a:ext cx="0" cy="0"/>
          <a:chOff x="0" y="0"/>
          <a:chExt cx="0" cy="0"/>
        </a:xfrm>
      </p:grpSpPr>
      <p:sp>
        <p:nvSpPr>
          <p:cNvPr id="56" name="Google Shape;56;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1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3" name="Google Shape;63;p1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4" name="Google Shape;64;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slideLayout" Target="../slideLayouts/slideLayout51.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theme" Target="../theme/theme2.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8" Type="http://schemas.openxmlformats.org/officeDocument/2006/relationships/slideLayout" Target="../slideLayouts/slideLayout20.xml"/><Relationship Id="rId3"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6"/>
        <p:cNvGrpSpPr/>
        <p:nvPr/>
      </p:nvGrpSpPr>
      <p:grpSpPr>
        <a:xfrm>
          <a:off x="0" y="0"/>
          <a:ext cx="0" cy="0"/>
          <a:chOff x="0" y="0"/>
          <a:chExt cx="0" cy="0"/>
        </a:xfrm>
      </p:grpSpPr>
      <p:sp>
        <p:nvSpPr>
          <p:cNvPr id="87" name="Google Shape;87;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8" name="Google Shape;88;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9" name="Google Shape;89;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0" name="Google Shape;90;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1" name="Google Shape;9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171616"/>
        </a:solidFill>
        <a:effectLst/>
      </p:bgPr>
    </p:bg>
    <p:spTree>
      <p:nvGrpSpPr>
        <p:cNvPr id="1" name="Shape 218"/>
        <p:cNvGrpSpPr/>
        <p:nvPr/>
      </p:nvGrpSpPr>
      <p:grpSpPr>
        <a:xfrm>
          <a:off x="0" y="0"/>
          <a:ext cx="0" cy="0"/>
          <a:chOff x="0" y="0"/>
          <a:chExt cx="0" cy="0"/>
        </a:xfrm>
      </p:grpSpPr>
      <p:sp>
        <p:nvSpPr>
          <p:cNvPr id="219" name="Google Shape;219;p5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20" name="Google Shape;220;p5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1" name="Google Shape;221;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2" name="Google Shape;222;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3" name="Google Shape;223;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26.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9.png"/><Relationship Id="rId7"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hyperlink" Target="https://colab.research.google.com/corgiredirector?site=https%3A%2F%2Fwww.kaggle.com%2Fdatasets%2Ffedesoriano%2Fstroke-prediction-dataset"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colab.research.google.com/corgiredirector?site=https%3A%2F%2Fwww.cdc.gov%2Fhealthyweight%2Fassessing%2Fbmi%2Fadult_bmi%2Findex.html" TargetMode="External"/><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4.png"/><Relationship Id="rId7"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18.png"/><Relationship Id="rId11" Type="http://schemas.openxmlformats.org/officeDocument/2006/relationships/image" Target="../media/image37.png"/><Relationship Id="rId5" Type="http://schemas.openxmlformats.org/officeDocument/2006/relationships/image" Target="../media/image6.png"/><Relationship Id="rId10" Type="http://schemas.openxmlformats.org/officeDocument/2006/relationships/image" Target="../media/image36.png"/><Relationship Id="rId4" Type="http://schemas.openxmlformats.org/officeDocument/2006/relationships/image" Target="../media/image9.png"/><Relationship Id="rId9" Type="http://schemas.openxmlformats.org/officeDocument/2006/relationships/image" Target="../media/image35.png"/></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4.png"/><Relationship Id="rId7"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18.png"/><Relationship Id="rId11" Type="http://schemas.openxmlformats.org/officeDocument/2006/relationships/image" Target="../media/image42.png"/><Relationship Id="rId5" Type="http://schemas.openxmlformats.org/officeDocument/2006/relationships/image" Target="../media/image6.png"/><Relationship Id="rId10" Type="http://schemas.openxmlformats.org/officeDocument/2006/relationships/image" Target="../media/image41.png"/><Relationship Id="rId4" Type="http://schemas.openxmlformats.org/officeDocument/2006/relationships/image" Target="../media/image9.png"/><Relationship Id="rId9"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9.png"/><Relationship Id="rId1" Type="http://schemas.openxmlformats.org/officeDocument/2006/relationships/slideLayout" Target="../slideLayouts/slideLayout14.xml"/><Relationship Id="rId5" Type="http://schemas.openxmlformats.org/officeDocument/2006/relationships/image" Target="../media/image43.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png"/><Relationship Id="rId1" Type="http://schemas.openxmlformats.org/officeDocument/2006/relationships/slideLayout" Target="../slideLayouts/slideLayout14.xml"/><Relationship Id="rId5" Type="http://schemas.openxmlformats.org/officeDocument/2006/relationships/image" Target="../media/image45.jpeg"/><Relationship Id="rId4" Type="http://schemas.openxmlformats.org/officeDocument/2006/relationships/image" Target="../media/image44.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png"/><Relationship Id="rId1" Type="http://schemas.openxmlformats.org/officeDocument/2006/relationships/slideLayout" Target="../slideLayouts/slideLayout14.xml"/><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png"/><Relationship Id="rId1" Type="http://schemas.openxmlformats.org/officeDocument/2006/relationships/slideLayout" Target="../slideLayouts/slideLayout14.xml"/><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5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hyperlink" Target="https://colab.research.google.com/corgiredirector?site=https%3A%2F%2Fwww.kaggle.com%2Fdatasets%2Fcamnugent%2Fcalifornia-housing-prices"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1.png"/><Relationship Id="rId11" Type="http://schemas.openxmlformats.org/officeDocument/2006/relationships/image" Target="../media/image14.png"/><Relationship Id="rId5" Type="http://schemas.openxmlformats.org/officeDocument/2006/relationships/image" Target="../media/image10.png"/><Relationship Id="rId10" Type="http://schemas.openxmlformats.org/officeDocument/2006/relationships/image" Target="../media/image6.png"/><Relationship Id="rId4" Type="http://schemas.openxmlformats.org/officeDocument/2006/relationships/image" Target="../media/image9.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14.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9.pn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24.png"/><Relationship Id="rId5" Type="http://schemas.openxmlformats.org/officeDocument/2006/relationships/image" Target="../media/image6.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pic>
        <p:nvPicPr>
          <p:cNvPr id="957" name="Google Shape;957;p197"/>
          <p:cNvPicPr preferRelativeResize="0">
            <a:picLocks noGrp="1"/>
          </p:cNvPicPr>
          <p:nvPr>
            <p:ph type="pic" idx="2"/>
          </p:nvPr>
        </p:nvPicPr>
        <p:blipFill>
          <a:blip r:embed="rId3"/>
          <a:srcRect/>
          <a:stretch/>
        </p:blipFill>
        <p:spPr>
          <a:xfrm>
            <a:off x="84166" y="92241"/>
            <a:ext cx="12192000" cy="6858000"/>
          </a:xfrm>
          <a:prstGeom prst="rect">
            <a:avLst/>
          </a:prstGeom>
          <a:noFill/>
          <a:ln>
            <a:noFill/>
          </a:ln>
        </p:spPr>
      </p:pic>
      <p:sp>
        <p:nvSpPr>
          <p:cNvPr id="958" name="Google Shape;958;p197"/>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moveTo>
                  <a:pt x="333375" y="248613"/>
                </a:moveTo>
                <a:lnTo>
                  <a:pt x="333375" y="6609386"/>
                </a:lnTo>
                <a:lnTo>
                  <a:pt x="11858625" y="6609386"/>
                </a:lnTo>
                <a:lnTo>
                  <a:pt x="11858625" y="248613"/>
                </a:lnTo>
                <a:lnTo>
                  <a:pt x="333375" y="248613"/>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959" name="Google Shape;959;p197"/>
          <p:cNvGrpSpPr/>
          <p:nvPr/>
        </p:nvGrpSpPr>
        <p:grpSpPr>
          <a:xfrm>
            <a:off x="664453" y="6059873"/>
            <a:ext cx="2265303" cy="671201"/>
            <a:chOff x="5010150" y="2736041"/>
            <a:chExt cx="3086100" cy="914400"/>
          </a:xfrm>
        </p:grpSpPr>
        <p:pic>
          <p:nvPicPr>
            <p:cNvPr id="960" name="Google Shape;960;p197"/>
            <p:cNvPicPr preferRelativeResize="0"/>
            <p:nvPr/>
          </p:nvPicPr>
          <p:blipFill rotWithShape="1">
            <a:blip r:embed="rId4">
              <a:alphaModFix/>
            </a:blip>
            <a:srcRect/>
            <a:stretch/>
          </p:blipFill>
          <p:spPr>
            <a:xfrm>
              <a:off x="5010150" y="2957482"/>
              <a:ext cx="2171700" cy="471518"/>
            </a:xfrm>
            <a:prstGeom prst="rect">
              <a:avLst/>
            </a:prstGeom>
            <a:noFill/>
            <a:ln>
              <a:noFill/>
            </a:ln>
          </p:spPr>
        </p:pic>
        <p:pic>
          <p:nvPicPr>
            <p:cNvPr id="961" name="Google Shape;961;p197" descr="Earth globe: Americas"/>
            <p:cNvPicPr preferRelativeResize="0"/>
            <p:nvPr/>
          </p:nvPicPr>
          <p:blipFill rotWithShape="1">
            <a:blip r:embed="rId5">
              <a:alphaModFix/>
            </a:blip>
            <a:srcRect/>
            <a:stretch/>
          </p:blipFill>
          <p:spPr>
            <a:xfrm>
              <a:off x="7181850" y="2736041"/>
              <a:ext cx="914400" cy="914400"/>
            </a:xfrm>
            <a:prstGeom prst="rect">
              <a:avLst/>
            </a:prstGeom>
            <a:noFill/>
            <a:ln>
              <a:noFill/>
            </a:ln>
          </p:spPr>
        </p:pic>
      </p:grpSp>
      <p:sp>
        <p:nvSpPr>
          <p:cNvPr id="962" name="Google Shape;962;p197"/>
          <p:cNvSpPr/>
          <p:nvPr/>
        </p:nvSpPr>
        <p:spPr>
          <a:xfrm rot="-151376">
            <a:off x="85726" y="61690"/>
            <a:ext cx="11991974" cy="6720109"/>
          </a:xfrm>
          <a:prstGeom prst="rect">
            <a:avLst/>
          </a:prstGeom>
          <a:noFill/>
          <a:ln w="793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800"/>
              <a:buFont typeface="Calibri"/>
              <a:buNone/>
            </a:pPr>
            <a:r>
              <a:rPr lang="en-GB" sz="800" b="0" i="0" u="none" strike="noStrike" cap="none">
                <a:solidFill>
                  <a:srgbClr val="FFFFFF"/>
                </a:solidFill>
                <a:latin typeface="Calibri"/>
                <a:ea typeface="Calibri"/>
                <a:cs typeface="Calibri"/>
                <a:sym typeface="Calibri"/>
              </a:rPr>
              <a:t>[{{{</a:t>
            </a:r>
            <a:endParaRPr/>
          </a:p>
        </p:txBody>
      </p:sp>
      <p:sp>
        <p:nvSpPr>
          <p:cNvPr id="963" name="Google Shape;963;p197"/>
          <p:cNvSpPr/>
          <p:nvPr/>
        </p:nvSpPr>
        <p:spPr>
          <a:xfrm>
            <a:off x="8575920" y="3920468"/>
            <a:ext cx="1283483" cy="1405970"/>
          </a:xfrm>
          <a:prstGeom prst="ellipse">
            <a:avLst/>
          </a:prstGeom>
          <a:solidFill>
            <a:srgbClr val="0C0C0C"/>
          </a:solidFill>
          <a:ln w="104775"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64" name="Google Shape;964;p197"/>
          <p:cNvSpPr txBox="1"/>
          <p:nvPr/>
        </p:nvSpPr>
        <p:spPr>
          <a:xfrm>
            <a:off x="738396" y="3170734"/>
            <a:ext cx="8583067" cy="120032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7200"/>
              <a:buFont typeface="Aharoni"/>
              <a:buNone/>
            </a:pPr>
            <a:r>
              <a:rPr lang="en-GB" sz="5400" b="0" i="0" u="none" strike="noStrike" cap="none" dirty="0">
                <a:solidFill>
                  <a:schemeClr val="accent3">
                    <a:lumMod val="40000"/>
                    <a:lumOff val="60000"/>
                  </a:schemeClr>
                </a:solidFill>
                <a:latin typeface="Aharoni"/>
                <a:ea typeface="Aharoni"/>
                <a:cs typeface="Aharoni"/>
                <a:sym typeface="Aharoni"/>
              </a:rPr>
              <a:t>Prediction &amp; Classification</a:t>
            </a:r>
          </a:p>
          <a:p>
            <a:pPr marL="0" marR="0" lvl="0" indent="0" algn="ctr" rtl="0">
              <a:lnSpc>
                <a:spcPct val="100000"/>
              </a:lnSpc>
              <a:spcBef>
                <a:spcPts val="0"/>
              </a:spcBef>
              <a:spcAft>
                <a:spcPts val="0"/>
              </a:spcAft>
              <a:buClr>
                <a:schemeClr val="dk1"/>
              </a:buClr>
              <a:buSzPts val="7200"/>
              <a:buFont typeface="Aharoni"/>
              <a:buNone/>
            </a:pPr>
            <a:r>
              <a:rPr lang="en-GB" sz="5400" dirty="0">
                <a:solidFill>
                  <a:schemeClr val="accent2">
                    <a:lumMod val="75000"/>
                  </a:schemeClr>
                </a:solidFill>
                <a:latin typeface="Aharoni"/>
                <a:ea typeface="Aharoni"/>
                <a:cs typeface="Aharoni"/>
                <a:sym typeface="Aharoni"/>
              </a:rPr>
              <a:t>-a Data Insight Report</a:t>
            </a:r>
            <a:r>
              <a:rPr lang="en-GB" sz="5400" b="0" i="0" u="none" strike="noStrike" cap="none" dirty="0">
                <a:solidFill>
                  <a:schemeClr val="accent2">
                    <a:lumMod val="75000"/>
                  </a:schemeClr>
                </a:solidFill>
                <a:latin typeface="Aharoni"/>
                <a:ea typeface="Aharoni"/>
                <a:cs typeface="Aharoni"/>
                <a:sym typeface="Aharoni"/>
              </a:rPr>
              <a:t> </a:t>
            </a:r>
          </a:p>
          <a:p>
            <a:pPr marL="0" marR="0" lvl="0" indent="0" algn="ctr" rtl="0">
              <a:lnSpc>
                <a:spcPct val="100000"/>
              </a:lnSpc>
              <a:spcBef>
                <a:spcPts val="0"/>
              </a:spcBef>
              <a:spcAft>
                <a:spcPts val="0"/>
              </a:spcAft>
              <a:buClr>
                <a:schemeClr val="dk1"/>
              </a:buClr>
              <a:buSzPts val="7200"/>
              <a:buFont typeface="Aharoni"/>
              <a:buNone/>
            </a:pPr>
            <a:r>
              <a:rPr lang="en-GB" sz="5400" dirty="0">
                <a:solidFill>
                  <a:schemeClr val="accent2">
                    <a:lumMod val="75000"/>
                  </a:schemeClr>
                </a:solidFill>
                <a:latin typeface="Aharoni"/>
                <a:cs typeface="Aharoni"/>
                <a:sym typeface="Aharoni"/>
              </a:rPr>
              <a:t>(Mini-Project 2)</a:t>
            </a:r>
            <a:endParaRPr sz="5400" dirty="0">
              <a:solidFill>
                <a:schemeClr val="accent2">
                  <a:lumMod val="75000"/>
                </a:schemeClr>
              </a:solidFill>
            </a:endParaRPr>
          </a:p>
        </p:txBody>
      </p:sp>
      <p:pic>
        <p:nvPicPr>
          <p:cNvPr id="965" name="Google Shape;965;p197"/>
          <p:cNvPicPr preferRelativeResize="0"/>
          <p:nvPr/>
        </p:nvPicPr>
        <p:blipFill rotWithShape="1">
          <a:blip r:embed="rId6">
            <a:alphaModFix/>
          </a:blip>
          <a:srcRect/>
          <a:stretch/>
        </p:blipFill>
        <p:spPr>
          <a:xfrm>
            <a:off x="10281248" y="3335392"/>
            <a:ext cx="1430859" cy="830822"/>
          </a:xfrm>
          <a:prstGeom prst="rect">
            <a:avLst/>
          </a:prstGeom>
          <a:noFill/>
          <a:ln>
            <a:noFill/>
          </a:ln>
        </p:spPr>
      </p:pic>
      <p:sp>
        <p:nvSpPr>
          <p:cNvPr id="966" name="Google Shape;966;p197"/>
          <p:cNvSpPr/>
          <p:nvPr/>
        </p:nvSpPr>
        <p:spPr>
          <a:xfrm rot="-6300000">
            <a:off x="270753" y="4066432"/>
            <a:ext cx="787400" cy="678793"/>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967" name="Google Shape;967;p197" descr="Magnifying glass"/>
          <p:cNvPicPr preferRelativeResize="0"/>
          <p:nvPr/>
        </p:nvPicPr>
        <p:blipFill rotWithShape="1">
          <a:blip r:embed="rId7">
            <a:alphaModFix/>
          </a:blip>
          <a:srcRect/>
          <a:stretch/>
        </p:blipFill>
        <p:spPr>
          <a:xfrm>
            <a:off x="8732625" y="4084767"/>
            <a:ext cx="857808" cy="935463"/>
          </a:xfrm>
          <a:prstGeom prst="rect">
            <a:avLst/>
          </a:prstGeom>
          <a:noFill/>
          <a:ln>
            <a:noFill/>
          </a:ln>
        </p:spPr>
      </p:pic>
      <p:sp>
        <p:nvSpPr>
          <p:cNvPr id="2" name="TextBox 1">
            <a:extLst>
              <a:ext uri="{FF2B5EF4-FFF2-40B4-BE49-F238E27FC236}">
                <a16:creationId xmlns:a16="http://schemas.microsoft.com/office/drawing/2014/main" id="{2E584D40-5DA1-F1BA-EB29-80C1F1EFA0B1}"/>
              </a:ext>
            </a:extLst>
          </p:cNvPr>
          <p:cNvSpPr txBox="1"/>
          <p:nvPr/>
        </p:nvSpPr>
        <p:spPr>
          <a:xfrm>
            <a:off x="4127409" y="5507874"/>
            <a:ext cx="5451295" cy="584775"/>
          </a:xfrm>
          <a:prstGeom prst="rect">
            <a:avLst/>
          </a:prstGeom>
          <a:noFill/>
        </p:spPr>
        <p:txBody>
          <a:bodyPr wrap="square" rtlCol="0">
            <a:spAutoFit/>
          </a:bodyPr>
          <a:lstStyle/>
          <a:p>
            <a:r>
              <a:rPr lang="en-US" sz="3200" b="1" dirty="0">
                <a:latin typeface="Bahnschrift Light Condensed" panose="020B0502040204020203" pitchFamily="34" charset="0"/>
              </a:rPr>
              <a:t>Venu Gopal Madhav Annamdas, PhD</a:t>
            </a:r>
            <a:endParaRPr lang="en-SG" sz="3200" b="1" dirty="0">
              <a:latin typeface="Bahnschrift Light Condensed" panose="020B05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64"/>
                                        </p:tgtEl>
                                        <p:attrNameLst>
                                          <p:attrName>style.visibility</p:attrName>
                                        </p:attrNameLst>
                                      </p:cBhvr>
                                      <p:to>
                                        <p:strVal val="visible"/>
                                      </p:to>
                                    </p:set>
                                    <p:anim calcmode="lin" valueType="num">
                                      <p:cBhvr additive="base">
                                        <p:cTn id="7" dur="500"/>
                                        <p:tgtEl>
                                          <p:spTgt spid="96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200"/>
          <p:cNvSpPr/>
          <p:nvPr/>
        </p:nvSpPr>
        <p:spPr>
          <a:xfrm>
            <a:off x="0" y="43543"/>
            <a:ext cx="12119428" cy="6771203"/>
          </a:xfrm>
          <a:prstGeom prst="rect">
            <a:avLst/>
          </a:prstGeom>
          <a:noFill/>
          <a:ln w="155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4BD283CB-2162-6BBA-A3D1-E9F3E270F2A4}"/>
              </a:ext>
            </a:extLst>
          </p:cNvPr>
          <p:cNvPicPr>
            <a:picLocks noChangeAspect="1"/>
          </p:cNvPicPr>
          <p:nvPr/>
        </p:nvPicPr>
        <p:blipFill>
          <a:blip r:embed="rId3"/>
          <a:stretch>
            <a:fillRect/>
          </a:stretch>
        </p:blipFill>
        <p:spPr>
          <a:xfrm>
            <a:off x="192203" y="727108"/>
            <a:ext cx="2493738" cy="2163027"/>
          </a:xfrm>
          <a:prstGeom prst="rect">
            <a:avLst/>
          </a:prstGeom>
        </p:spPr>
      </p:pic>
      <p:pic>
        <p:nvPicPr>
          <p:cNvPr id="9" name="Picture 8">
            <a:extLst>
              <a:ext uri="{FF2B5EF4-FFF2-40B4-BE49-F238E27FC236}">
                <a16:creationId xmlns:a16="http://schemas.microsoft.com/office/drawing/2014/main" id="{FAC75D81-8945-AB6D-96BF-DA1554DE4F8E}"/>
              </a:ext>
            </a:extLst>
          </p:cNvPr>
          <p:cNvPicPr>
            <a:picLocks noChangeAspect="1"/>
          </p:cNvPicPr>
          <p:nvPr/>
        </p:nvPicPr>
        <p:blipFill>
          <a:blip r:embed="rId4"/>
          <a:stretch>
            <a:fillRect/>
          </a:stretch>
        </p:blipFill>
        <p:spPr>
          <a:xfrm>
            <a:off x="5217459" y="1808621"/>
            <a:ext cx="5733920" cy="4691390"/>
          </a:xfrm>
          <a:prstGeom prst="rect">
            <a:avLst/>
          </a:prstGeom>
        </p:spPr>
      </p:pic>
      <p:grpSp>
        <p:nvGrpSpPr>
          <p:cNvPr id="8" name="Group 7">
            <a:extLst>
              <a:ext uri="{FF2B5EF4-FFF2-40B4-BE49-F238E27FC236}">
                <a16:creationId xmlns:a16="http://schemas.microsoft.com/office/drawing/2014/main" id="{C6A23800-BD19-4D46-EC64-4C585D67B3F7}"/>
              </a:ext>
            </a:extLst>
          </p:cNvPr>
          <p:cNvGrpSpPr/>
          <p:nvPr/>
        </p:nvGrpSpPr>
        <p:grpSpPr>
          <a:xfrm>
            <a:off x="183238" y="751603"/>
            <a:ext cx="11816559" cy="5874426"/>
            <a:chOff x="183238" y="751603"/>
            <a:chExt cx="11816559" cy="5874426"/>
          </a:xfrm>
        </p:grpSpPr>
        <p:pic>
          <p:nvPicPr>
            <p:cNvPr id="6" name="Picture 5">
              <a:extLst>
                <a:ext uri="{FF2B5EF4-FFF2-40B4-BE49-F238E27FC236}">
                  <a16:creationId xmlns:a16="http://schemas.microsoft.com/office/drawing/2014/main" id="{9C9CAC92-C432-BC9A-E12E-5F7BA29C9EB4}"/>
                </a:ext>
              </a:extLst>
            </p:cNvPr>
            <p:cNvPicPr>
              <a:picLocks noChangeAspect="1"/>
            </p:cNvPicPr>
            <p:nvPr/>
          </p:nvPicPr>
          <p:blipFill>
            <a:blip r:embed="rId5"/>
            <a:stretch>
              <a:fillRect/>
            </a:stretch>
          </p:blipFill>
          <p:spPr>
            <a:xfrm>
              <a:off x="183238" y="2939944"/>
              <a:ext cx="4248200" cy="3686085"/>
            </a:xfrm>
            <a:prstGeom prst="rect">
              <a:avLst/>
            </a:prstGeom>
          </p:spPr>
        </p:pic>
        <p:sp>
          <p:nvSpPr>
            <p:cNvPr id="7" name="Rectangle 6">
              <a:extLst>
                <a:ext uri="{FF2B5EF4-FFF2-40B4-BE49-F238E27FC236}">
                  <a16:creationId xmlns:a16="http://schemas.microsoft.com/office/drawing/2014/main" id="{2C93D476-71DA-AC99-1A18-B8EA5AE9F9AE}"/>
                </a:ext>
              </a:extLst>
            </p:cNvPr>
            <p:cNvSpPr/>
            <p:nvPr/>
          </p:nvSpPr>
          <p:spPr>
            <a:xfrm>
              <a:off x="3489079" y="2939944"/>
              <a:ext cx="321923" cy="3686085"/>
            </a:xfrm>
            <a:prstGeom prst="rect">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extBox 1">
              <a:extLst>
                <a:ext uri="{FF2B5EF4-FFF2-40B4-BE49-F238E27FC236}">
                  <a16:creationId xmlns:a16="http://schemas.microsoft.com/office/drawing/2014/main" id="{AE5E0410-EC27-3E57-EA66-C2BCF71EEBCD}"/>
                </a:ext>
              </a:extLst>
            </p:cNvPr>
            <p:cNvSpPr txBox="1"/>
            <p:nvPr/>
          </p:nvSpPr>
          <p:spPr>
            <a:xfrm>
              <a:off x="3022544" y="751603"/>
              <a:ext cx="8977253" cy="954107"/>
            </a:xfrm>
            <a:prstGeom prst="rect">
              <a:avLst/>
            </a:prstGeom>
            <a:noFill/>
          </p:spPr>
          <p:txBody>
            <a:bodyPr wrap="square" rtlCol="0">
              <a:spAutoFit/>
            </a:bodyPr>
            <a:lstStyle/>
            <a:p>
              <a:r>
                <a:rPr lang="en-US" dirty="0">
                  <a:solidFill>
                    <a:schemeClr val="accent2">
                      <a:lumMod val="60000"/>
                      <a:lumOff val="40000"/>
                    </a:schemeClr>
                  </a:solidFill>
                </a:rPr>
                <a:t>Multi-variant Linear Regression: </a:t>
              </a:r>
            </a:p>
            <a:p>
              <a:r>
                <a:rPr lang="en-US" dirty="0">
                  <a:solidFill>
                    <a:schemeClr val="accent2">
                      <a:lumMod val="60000"/>
                      <a:lumOff val="40000"/>
                    </a:schemeClr>
                  </a:solidFill>
                  <a:highlight>
                    <a:srgbClr val="FFFF00"/>
                  </a:highlight>
                </a:rPr>
                <a:t>Predictor </a:t>
              </a:r>
              <a:r>
                <a:rPr lang="en-US" dirty="0" err="1">
                  <a:solidFill>
                    <a:schemeClr val="accent2">
                      <a:lumMod val="60000"/>
                      <a:lumOff val="40000"/>
                    </a:schemeClr>
                  </a:solidFill>
                  <a:highlight>
                    <a:srgbClr val="FFFF00"/>
                  </a:highlight>
                </a:rPr>
                <a:t>Variable:</a:t>
              </a:r>
              <a:r>
                <a:rPr lang="en-US" dirty="0" err="1">
                  <a:solidFill>
                    <a:schemeClr val="accent2">
                      <a:lumMod val="60000"/>
                      <a:lumOff val="40000"/>
                    </a:schemeClr>
                  </a:solidFill>
                </a:rPr>
                <a:t>longitude</a:t>
              </a:r>
              <a:r>
                <a:rPr lang="en-US" dirty="0">
                  <a:solidFill>
                    <a:schemeClr val="accent2">
                      <a:lumMod val="60000"/>
                      <a:lumOff val="40000"/>
                    </a:schemeClr>
                  </a:solidFill>
                </a:rPr>
                <a:t>, latitude,</a:t>
              </a:r>
              <a:r>
                <a:rPr lang="en-SG" dirty="0">
                  <a:solidFill>
                    <a:schemeClr val="accent2">
                      <a:lumMod val="60000"/>
                      <a:lumOff val="40000"/>
                    </a:schemeClr>
                  </a:solidFill>
                </a:rPr>
                <a:t> </a:t>
              </a:r>
              <a:r>
                <a:rPr lang="en-SG" dirty="0" err="1">
                  <a:solidFill>
                    <a:schemeClr val="accent2">
                      <a:lumMod val="60000"/>
                      <a:lumOff val="40000"/>
                    </a:schemeClr>
                  </a:solidFill>
                </a:rPr>
                <a:t>housing_median_age</a:t>
              </a:r>
              <a:r>
                <a:rPr lang="en-SG" dirty="0">
                  <a:solidFill>
                    <a:schemeClr val="accent2">
                      <a:lumMod val="60000"/>
                      <a:lumOff val="40000"/>
                    </a:schemeClr>
                  </a:solidFill>
                </a:rPr>
                <a:t>, </a:t>
              </a:r>
              <a:r>
                <a:rPr lang="en-SG" dirty="0" err="1">
                  <a:solidFill>
                    <a:schemeClr val="accent2">
                      <a:lumMod val="60000"/>
                      <a:lumOff val="40000"/>
                    </a:schemeClr>
                  </a:solidFill>
                </a:rPr>
                <a:t>total_rooms</a:t>
              </a:r>
              <a:r>
                <a:rPr lang="en-SG" dirty="0">
                  <a:solidFill>
                    <a:schemeClr val="accent2">
                      <a:lumMod val="60000"/>
                      <a:lumOff val="40000"/>
                    </a:schemeClr>
                  </a:solidFill>
                </a:rPr>
                <a:t>, </a:t>
              </a:r>
              <a:r>
                <a:rPr lang="en-SG" dirty="0" err="1">
                  <a:solidFill>
                    <a:schemeClr val="accent2">
                      <a:lumMod val="60000"/>
                      <a:lumOff val="40000"/>
                    </a:schemeClr>
                  </a:solidFill>
                </a:rPr>
                <a:t>total_bedrooms</a:t>
              </a:r>
              <a:r>
                <a:rPr lang="en-SG" dirty="0">
                  <a:solidFill>
                    <a:schemeClr val="accent2">
                      <a:lumMod val="60000"/>
                      <a:lumOff val="40000"/>
                    </a:schemeClr>
                  </a:solidFill>
                </a:rPr>
                <a:t>, population, households, </a:t>
              </a:r>
              <a:r>
                <a:rPr lang="en-SG" dirty="0" err="1">
                  <a:solidFill>
                    <a:schemeClr val="accent2">
                      <a:lumMod val="60000"/>
                      <a:lumOff val="40000"/>
                    </a:schemeClr>
                  </a:solidFill>
                </a:rPr>
                <a:t>median_income</a:t>
              </a:r>
              <a:endParaRPr lang="en-SG" dirty="0">
                <a:solidFill>
                  <a:schemeClr val="accent2">
                    <a:lumMod val="60000"/>
                    <a:lumOff val="40000"/>
                  </a:schemeClr>
                </a:solidFill>
              </a:endParaRPr>
            </a:p>
            <a:p>
              <a:r>
                <a:rPr lang="en-SG" dirty="0">
                  <a:solidFill>
                    <a:schemeClr val="accent2">
                      <a:lumMod val="60000"/>
                      <a:lumOff val="40000"/>
                    </a:schemeClr>
                  </a:solidFill>
                  <a:highlight>
                    <a:srgbClr val="FFFF00"/>
                  </a:highlight>
                </a:rPr>
                <a:t>Target Variable</a:t>
              </a:r>
              <a:r>
                <a:rPr lang="en-SG" dirty="0">
                  <a:solidFill>
                    <a:schemeClr val="accent2">
                      <a:lumMod val="60000"/>
                      <a:lumOff val="40000"/>
                    </a:schemeClr>
                  </a:solidFill>
                </a:rPr>
                <a:t>: </a:t>
              </a:r>
              <a:r>
                <a:rPr lang="en-US" dirty="0">
                  <a:solidFill>
                    <a:schemeClr val="accent2">
                      <a:lumMod val="60000"/>
                      <a:lumOff val="40000"/>
                    </a:schemeClr>
                  </a:solidFill>
                </a:rPr>
                <a:t>median_house_value</a:t>
              </a:r>
              <a:r>
                <a:rPr lang="en-SG" dirty="0">
                  <a:solidFill>
                    <a:schemeClr val="accent2">
                      <a:lumMod val="60000"/>
                      <a:lumOff val="40000"/>
                    </a:schemeClr>
                  </a:solidFill>
                </a:rPr>
                <a:t> </a:t>
              </a:r>
            </a:p>
          </p:txBody>
        </p:sp>
      </p:grpSp>
      <p:grpSp>
        <p:nvGrpSpPr>
          <p:cNvPr id="10" name="Group 9">
            <a:extLst>
              <a:ext uri="{FF2B5EF4-FFF2-40B4-BE49-F238E27FC236}">
                <a16:creationId xmlns:a16="http://schemas.microsoft.com/office/drawing/2014/main" id="{B1C3EAD0-E2EF-74FB-207D-2C2B6F08ED84}"/>
              </a:ext>
            </a:extLst>
          </p:cNvPr>
          <p:cNvGrpSpPr/>
          <p:nvPr/>
        </p:nvGrpSpPr>
        <p:grpSpPr>
          <a:xfrm>
            <a:off x="0" y="94399"/>
            <a:ext cx="11084768" cy="594961"/>
            <a:chOff x="0" y="94399"/>
            <a:chExt cx="10951379" cy="594961"/>
          </a:xfrm>
        </p:grpSpPr>
        <p:sp>
          <p:nvSpPr>
            <p:cNvPr id="3" name="Google Shape;990;p199">
              <a:extLst>
                <a:ext uri="{FF2B5EF4-FFF2-40B4-BE49-F238E27FC236}">
                  <a16:creationId xmlns:a16="http://schemas.microsoft.com/office/drawing/2014/main" id="{0DD179D8-2464-B0C5-E5CE-2EBAF90AA68D}"/>
                </a:ext>
              </a:extLst>
            </p:cNvPr>
            <p:cNvSpPr txBox="1"/>
            <p:nvPr/>
          </p:nvSpPr>
          <p:spPr>
            <a:xfrm>
              <a:off x="475675" y="242296"/>
              <a:ext cx="10475704" cy="447064"/>
            </a:xfrm>
            <a:prstGeom prst="rect">
              <a:avLst/>
            </a:prstGeom>
            <a:noFill/>
            <a:ln>
              <a:noFill/>
            </a:ln>
          </p:spPr>
          <p:txBody>
            <a:bodyPr spcFirstLastPara="1" wrap="square" lIns="91425" tIns="45700" rIns="91425" bIns="45700" anchor="t" anchorCtr="0">
              <a:noAutofit/>
            </a:bodyPr>
            <a:lstStyle/>
            <a:p>
              <a:pPr marL="0" marR="0" lvl="0" indent="0" algn="l" rtl="0">
                <a:lnSpc>
                  <a:spcPct val="70000"/>
                </a:lnSpc>
                <a:spcBef>
                  <a:spcPts val="0"/>
                </a:spcBef>
                <a:spcAft>
                  <a:spcPts val="0"/>
                </a:spcAft>
                <a:buClr>
                  <a:srgbClr val="FFFFFF"/>
                </a:buClr>
                <a:buSzPts val="4995"/>
                <a:buFont typeface="Raleway"/>
                <a:buNone/>
              </a:pPr>
              <a:r>
                <a:rPr lang="en-GB" sz="3600" b="1" i="0" u="none" strike="noStrike" cap="none" dirty="0">
                  <a:solidFill>
                    <a:srgbClr val="FFFFFF"/>
                  </a:solidFill>
                  <a:latin typeface="Raleway"/>
                  <a:ea typeface="Raleway"/>
                  <a:cs typeface="Raleway"/>
                  <a:sym typeface="Raleway"/>
                </a:rPr>
                <a:t>Process Flow </a:t>
              </a:r>
              <a:r>
                <a:rPr lang="en-GB" sz="3600" b="1" i="0" u="none" strike="noStrike" cap="none" dirty="0">
                  <a:solidFill>
                    <a:srgbClr val="FFFFFF"/>
                  </a:solidFill>
                  <a:latin typeface="Raleway"/>
                  <a:ea typeface="Raleway"/>
                  <a:cs typeface="Raleway"/>
                  <a:sym typeface="Wingdings" panose="05000000000000000000" pitchFamily="2" charset="2"/>
                </a:rPr>
                <a:t> Regression Analysis</a:t>
              </a:r>
              <a:endParaRPr sz="3600" b="1" i="0" u="none" strike="noStrike" cap="none" dirty="0">
                <a:solidFill>
                  <a:srgbClr val="FFFFFF"/>
                </a:solidFill>
                <a:latin typeface="Raleway"/>
                <a:ea typeface="Raleway"/>
                <a:cs typeface="Raleway"/>
                <a:sym typeface="Raleway"/>
              </a:endParaRPr>
            </a:p>
          </p:txBody>
        </p:sp>
        <p:sp>
          <p:nvSpPr>
            <p:cNvPr id="5" name="TextBox 4">
              <a:extLst>
                <a:ext uri="{FF2B5EF4-FFF2-40B4-BE49-F238E27FC236}">
                  <a16:creationId xmlns:a16="http://schemas.microsoft.com/office/drawing/2014/main" id="{D094A85B-7764-3E63-E811-64DF316B0C3F}"/>
                </a:ext>
              </a:extLst>
            </p:cNvPr>
            <p:cNvSpPr txBox="1"/>
            <p:nvPr/>
          </p:nvSpPr>
          <p:spPr>
            <a:xfrm>
              <a:off x="0" y="94399"/>
              <a:ext cx="3256230" cy="523220"/>
            </a:xfrm>
            <a:prstGeom prst="rect">
              <a:avLst/>
            </a:prstGeom>
            <a:noFill/>
          </p:spPr>
          <p:txBody>
            <a:bodyPr wrap="square">
              <a:spAutoFit/>
            </a:bodyPr>
            <a:lstStyle/>
            <a:p>
              <a:pPr marL="285750" marR="0" lvl="0" indent="-285750" algn="l" rtl="0">
                <a:lnSpc>
                  <a:spcPct val="100000"/>
                </a:lnSpc>
                <a:spcBef>
                  <a:spcPts val="0"/>
                </a:spcBef>
                <a:spcAft>
                  <a:spcPts val="0"/>
                </a:spcAft>
                <a:buClr>
                  <a:srgbClr val="FFFFFF"/>
                </a:buClr>
                <a:buSzPts val="3200"/>
                <a:buFont typeface="Noto Sans Symbols"/>
                <a:buChar char="✔"/>
              </a:pPr>
              <a:r>
                <a:rPr lang="en-GB" sz="2800" b="1" dirty="0">
                  <a:solidFill>
                    <a:srgbClr val="FFFFFF"/>
                  </a:solidFill>
                  <a:highlight>
                    <a:srgbClr val="808080"/>
                  </a:highlight>
                  <a:latin typeface="Raleway"/>
                  <a:sym typeface="Raleway"/>
                </a:rPr>
                <a:t> </a:t>
              </a:r>
              <a:endParaRPr lang="en-GB" sz="2800" dirty="0">
                <a:highlight>
                  <a:srgbClr val="808080"/>
                </a:highlight>
              </a:endParaRPr>
            </a:p>
          </p:txBody>
        </p:sp>
      </p:grpSp>
    </p:spTree>
    <p:extLst>
      <p:ext uri="{BB962C8B-B14F-4D97-AF65-F5344CB8AC3E}">
        <p14:creationId xmlns:p14="http://schemas.microsoft.com/office/powerpoint/2010/main" val="3460133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998"/>
                                        </p:tgtEl>
                                        <p:attrNameLst>
                                          <p:attrName>style.visibility</p:attrName>
                                        </p:attrNameLst>
                                      </p:cBhvr>
                                      <p:to>
                                        <p:strVal val="visible"/>
                                      </p:to>
                                    </p:set>
                                    <p:animEffect transition="in" filter="fade">
                                      <p:cBhvr>
                                        <p:cTn id="7" dur="500"/>
                                        <p:tgtEl>
                                          <p:spTgt spid="998"/>
                                        </p:tgtEl>
                                      </p:cBhvr>
                                    </p:animEffect>
                                  </p:childTnLst>
                                </p:cTn>
                              </p:par>
                              <p:par>
                                <p:cTn id="8" presetID="1"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200"/>
          <p:cNvSpPr/>
          <p:nvPr/>
        </p:nvSpPr>
        <p:spPr>
          <a:xfrm>
            <a:off x="0" y="43543"/>
            <a:ext cx="12119428" cy="6771203"/>
          </a:xfrm>
          <a:prstGeom prst="rect">
            <a:avLst/>
          </a:prstGeom>
          <a:noFill/>
          <a:ln w="155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 name="Google Shape;990;p199">
            <a:extLst>
              <a:ext uri="{FF2B5EF4-FFF2-40B4-BE49-F238E27FC236}">
                <a16:creationId xmlns:a16="http://schemas.microsoft.com/office/drawing/2014/main" id="{0DD179D8-2464-B0C5-E5CE-2EBAF90AA68D}"/>
              </a:ext>
            </a:extLst>
          </p:cNvPr>
          <p:cNvSpPr txBox="1"/>
          <p:nvPr/>
        </p:nvSpPr>
        <p:spPr>
          <a:xfrm>
            <a:off x="67243" y="231971"/>
            <a:ext cx="11524122" cy="447064"/>
          </a:xfrm>
          <a:prstGeom prst="rect">
            <a:avLst/>
          </a:prstGeom>
          <a:noFill/>
          <a:ln>
            <a:noFill/>
          </a:ln>
        </p:spPr>
        <p:txBody>
          <a:bodyPr spcFirstLastPara="1" wrap="square" lIns="91425" tIns="45700" rIns="91425" bIns="45700" anchor="t" anchorCtr="0">
            <a:noAutofit/>
          </a:bodyPr>
          <a:lstStyle/>
          <a:p>
            <a:pPr marL="0" marR="0" lvl="0" indent="0" algn="l" rtl="0">
              <a:lnSpc>
                <a:spcPct val="70000"/>
              </a:lnSpc>
              <a:spcBef>
                <a:spcPts val="0"/>
              </a:spcBef>
              <a:spcAft>
                <a:spcPts val="0"/>
              </a:spcAft>
              <a:buClr>
                <a:srgbClr val="FFFFFF"/>
              </a:buClr>
              <a:buSzPts val="4995"/>
              <a:buFont typeface="Raleway"/>
              <a:buNone/>
            </a:pPr>
            <a:r>
              <a:rPr lang="en-GB" sz="3600" b="1" i="0" u="none" strike="noStrike" cap="none" dirty="0">
                <a:solidFill>
                  <a:srgbClr val="FFFFFF"/>
                </a:solidFill>
                <a:latin typeface="Raleway"/>
                <a:ea typeface="Raleway"/>
                <a:cs typeface="Raleway"/>
                <a:sym typeface="Raleway"/>
              </a:rPr>
              <a:t>Process Flow </a:t>
            </a:r>
            <a:r>
              <a:rPr lang="en-GB" sz="3600" b="1" i="0" u="none" strike="noStrike" cap="none" dirty="0">
                <a:solidFill>
                  <a:srgbClr val="FFFFFF"/>
                </a:solidFill>
                <a:latin typeface="Raleway"/>
                <a:ea typeface="Raleway"/>
                <a:cs typeface="Raleway"/>
                <a:sym typeface="Wingdings" panose="05000000000000000000" pitchFamily="2" charset="2"/>
              </a:rPr>
              <a:t> </a:t>
            </a:r>
            <a:r>
              <a:rPr lang="en-GB" sz="3600" b="1" i="0" u="none" strike="noStrike" cap="none" dirty="0">
                <a:solidFill>
                  <a:srgbClr val="FFFFFF"/>
                </a:solidFill>
                <a:latin typeface="Raleway"/>
                <a:ea typeface="Raleway"/>
                <a:cs typeface="Raleway"/>
                <a:sym typeface="Raleway"/>
              </a:rPr>
              <a:t>Housing Data Info </a:t>
            </a:r>
            <a:r>
              <a:rPr lang="en-GB" sz="3600" b="1" i="0" u="none" strike="noStrike" cap="none" dirty="0">
                <a:solidFill>
                  <a:srgbClr val="FFFFFF"/>
                </a:solidFill>
                <a:latin typeface="Raleway"/>
                <a:ea typeface="Raleway"/>
                <a:cs typeface="Raleway"/>
                <a:sym typeface="Wingdings" panose="05000000000000000000" pitchFamily="2" charset="2"/>
              </a:rPr>
              <a:t> Prediction</a:t>
            </a:r>
            <a:endParaRPr sz="3600" b="1" i="0" u="none" strike="noStrike" cap="none" dirty="0">
              <a:solidFill>
                <a:srgbClr val="FFFFFF"/>
              </a:solidFill>
              <a:latin typeface="Raleway"/>
              <a:ea typeface="Raleway"/>
              <a:cs typeface="Raleway"/>
              <a:sym typeface="Raleway"/>
            </a:endParaRPr>
          </a:p>
        </p:txBody>
      </p:sp>
      <p:pic>
        <p:nvPicPr>
          <p:cNvPr id="4" name="Picture 3">
            <a:extLst>
              <a:ext uri="{FF2B5EF4-FFF2-40B4-BE49-F238E27FC236}">
                <a16:creationId xmlns:a16="http://schemas.microsoft.com/office/drawing/2014/main" id="{4BD283CB-2162-6BBA-A3D1-E9F3E270F2A4}"/>
              </a:ext>
            </a:extLst>
          </p:cNvPr>
          <p:cNvPicPr>
            <a:picLocks noChangeAspect="1"/>
          </p:cNvPicPr>
          <p:nvPr/>
        </p:nvPicPr>
        <p:blipFill>
          <a:blip r:embed="rId3"/>
          <a:stretch>
            <a:fillRect/>
          </a:stretch>
        </p:blipFill>
        <p:spPr>
          <a:xfrm>
            <a:off x="192203" y="727108"/>
            <a:ext cx="2493738" cy="2163027"/>
          </a:xfrm>
          <a:prstGeom prst="rect">
            <a:avLst/>
          </a:prstGeom>
        </p:spPr>
      </p:pic>
      <p:sp>
        <p:nvSpPr>
          <p:cNvPr id="2" name="TextBox 1">
            <a:extLst>
              <a:ext uri="{FF2B5EF4-FFF2-40B4-BE49-F238E27FC236}">
                <a16:creationId xmlns:a16="http://schemas.microsoft.com/office/drawing/2014/main" id="{AE5E0410-EC27-3E57-EA66-C2BCF71EEBCD}"/>
              </a:ext>
            </a:extLst>
          </p:cNvPr>
          <p:cNvSpPr txBox="1"/>
          <p:nvPr/>
        </p:nvSpPr>
        <p:spPr>
          <a:xfrm>
            <a:off x="2878143" y="695448"/>
            <a:ext cx="8977253" cy="954107"/>
          </a:xfrm>
          <a:prstGeom prst="rect">
            <a:avLst/>
          </a:prstGeom>
          <a:noFill/>
        </p:spPr>
        <p:txBody>
          <a:bodyPr wrap="square" rtlCol="0">
            <a:spAutoFit/>
          </a:bodyPr>
          <a:lstStyle/>
          <a:p>
            <a:r>
              <a:rPr lang="en-US" dirty="0">
                <a:solidFill>
                  <a:schemeClr val="accent2">
                    <a:lumMod val="60000"/>
                    <a:lumOff val="40000"/>
                  </a:schemeClr>
                </a:solidFill>
              </a:rPr>
              <a:t>Multi-variant Linear Regression: </a:t>
            </a:r>
          </a:p>
          <a:p>
            <a:r>
              <a:rPr lang="en-US" dirty="0">
                <a:solidFill>
                  <a:schemeClr val="accent2">
                    <a:lumMod val="60000"/>
                    <a:lumOff val="40000"/>
                  </a:schemeClr>
                </a:solidFill>
                <a:highlight>
                  <a:srgbClr val="FFFF00"/>
                </a:highlight>
              </a:rPr>
              <a:t>Predictor </a:t>
            </a:r>
            <a:r>
              <a:rPr lang="en-US" dirty="0" err="1">
                <a:solidFill>
                  <a:schemeClr val="accent2">
                    <a:lumMod val="60000"/>
                    <a:lumOff val="40000"/>
                  </a:schemeClr>
                </a:solidFill>
                <a:highlight>
                  <a:srgbClr val="FFFF00"/>
                </a:highlight>
              </a:rPr>
              <a:t>Variable:</a:t>
            </a:r>
            <a:r>
              <a:rPr lang="en-US" dirty="0" err="1">
                <a:solidFill>
                  <a:schemeClr val="accent2">
                    <a:lumMod val="60000"/>
                    <a:lumOff val="40000"/>
                  </a:schemeClr>
                </a:solidFill>
              </a:rPr>
              <a:t>longitude</a:t>
            </a:r>
            <a:r>
              <a:rPr lang="en-US" dirty="0">
                <a:solidFill>
                  <a:schemeClr val="accent2">
                    <a:lumMod val="60000"/>
                    <a:lumOff val="40000"/>
                  </a:schemeClr>
                </a:solidFill>
              </a:rPr>
              <a:t>, latitude,</a:t>
            </a:r>
            <a:r>
              <a:rPr lang="en-SG" dirty="0">
                <a:solidFill>
                  <a:schemeClr val="accent2">
                    <a:lumMod val="60000"/>
                    <a:lumOff val="40000"/>
                  </a:schemeClr>
                </a:solidFill>
              </a:rPr>
              <a:t> </a:t>
            </a:r>
            <a:r>
              <a:rPr lang="en-SG" dirty="0" err="1">
                <a:solidFill>
                  <a:schemeClr val="accent2">
                    <a:lumMod val="60000"/>
                    <a:lumOff val="40000"/>
                  </a:schemeClr>
                </a:solidFill>
              </a:rPr>
              <a:t>housing_median_age</a:t>
            </a:r>
            <a:r>
              <a:rPr lang="en-SG" dirty="0">
                <a:solidFill>
                  <a:schemeClr val="accent2">
                    <a:lumMod val="60000"/>
                    <a:lumOff val="40000"/>
                  </a:schemeClr>
                </a:solidFill>
              </a:rPr>
              <a:t>, </a:t>
            </a:r>
            <a:r>
              <a:rPr lang="en-SG" dirty="0" err="1">
                <a:solidFill>
                  <a:schemeClr val="accent2">
                    <a:lumMod val="60000"/>
                    <a:lumOff val="40000"/>
                  </a:schemeClr>
                </a:solidFill>
              </a:rPr>
              <a:t>total_rooms</a:t>
            </a:r>
            <a:r>
              <a:rPr lang="en-SG" dirty="0">
                <a:solidFill>
                  <a:schemeClr val="accent2">
                    <a:lumMod val="60000"/>
                    <a:lumOff val="40000"/>
                  </a:schemeClr>
                </a:solidFill>
              </a:rPr>
              <a:t>, </a:t>
            </a:r>
            <a:r>
              <a:rPr lang="en-SG" dirty="0" err="1">
                <a:solidFill>
                  <a:schemeClr val="accent2">
                    <a:lumMod val="60000"/>
                    <a:lumOff val="40000"/>
                  </a:schemeClr>
                </a:solidFill>
              </a:rPr>
              <a:t>total_bedrooms</a:t>
            </a:r>
            <a:r>
              <a:rPr lang="en-SG" dirty="0">
                <a:solidFill>
                  <a:schemeClr val="accent2">
                    <a:lumMod val="60000"/>
                    <a:lumOff val="40000"/>
                  </a:schemeClr>
                </a:solidFill>
              </a:rPr>
              <a:t>, population, households, </a:t>
            </a:r>
            <a:r>
              <a:rPr lang="en-SG" dirty="0" err="1">
                <a:solidFill>
                  <a:schemeClr val="accent2">
                    <a:lumMod val="60000"/>
                    <a:lumOff val="40000"/>
                  </a:schemeClr>
                </a:solidFill>
              </a:rPr>
              <a:t>median_income</a:t>
            </a:r>
            <a:endParaRPr lang="en-SG" dirty="0">
              <a:solidFill>
                <a:schemeClr val="accent2">
                  <a:lumMod val="60000"/>
                  <a:lumOff val="40000"/>
                </a:schemeClr>
              </a:solidFill>
            </a:endParaRPr>
          </a:p>
          <a:p>
            <a:r>
              <a:rPr lang="en-SG" dirty="0">
                <a:solidFill>
                  <a:schemeClr val="accent2">
                    <a:lumMod val="60000"/>
                    <a:lumOff val="40000"/>
                  </a:schemeClr>
                </a:solidFill>
                <a:highlight>
                  <a:srgbClr val="FFFF00"/>
                </a:highlight>
              </a:rPr>
              <a:t>Target Variable</a:t>
            </a:r>
            <a:r>
              <a:rPr lang="en-SG" dirty="0">
                <a:solidFill>
                  <a:schemeClr val="accent2">
                    <a:lumMod val="60000"/>
                    <a:lumOff val="40000"/>
                  </a:schemeClr>
                </a:solidFill>
              </a:rPr>
              <a:t>: </a:t>
            </a:r>
            <a:r>
              <a:rPr lang="en-US" dirty="0">
                <a:solidFill>
                  <a:schemeClr val="accent2">
                    <a:lumMod val="60000"/>
                    <a:lumOff val="40000"/>
                  </a:schemeClr>
                </a:solidFill>
              </a:rPr>
              <a:t>median_house_value</a:t>
            </a:r>
            <a:r>
              <a:rPr lang="en-SG" dirty="0">
                <a:solidFill>
                  <a:schemeClr val="accent2">
                    <a:lumMod val="60000"/>
                    <a:lumOff val="40000"/>
                  </a:schemeClr>
                </a:solidFill>
              </a:rPr>
              <a:t> </a:t>
            </a:r>
          </a:p>
        </p:txBody>
      </p:sp>
      <p:grpSp>
        <p:nvGrpSpPr>
          <p:cNvPr id="5" name="Group 4">
            <a:extLst>
              <a:ext uri="{FF2B5EF4-FFF2-40B4-BE49-F238E27FC236}">
                <a16:creationId xmlns:a16="http://schemas.microsoft.com/office/drawing/2014/main" id="{1C164A3B-8C53-030B-B368-EDDC6C555FBA}"/>
              </a:ext>
            </a:extLst>
          </p:cNvPr>
          <p:cNvGrpSpPr/>
          <p:nvPr/>
        </p:nvGrpSpPr>
        <p:grpSpPr>
          <a:xfrm>
            <a:off x="2878142" y="1665968"/>
            <a:ext cx="8977253" cy="2907682"/>
            <a:chOff x="183238" y="2784906"/>
            <a:chExt cx="10538877" cy="3841123"/>
          </a:xfrm>
        </p:grpSpPr>
        <p:pic>
          <p:nvPicPr>
            <p:cNvPr id="6" name="Picture 5">
              <a:extLst>
                <a:ext uri="{FF2B5EF4-FFF2-40B4-BE49-F238E27FC236}">
                  <a16:creationId xmlns:a16="http://schemas.microsoft.com/office/drawing/2014/main" id="{9C9CAC92-C432-BC9A-E12E-5F7BA29C9EB4}"/>
                </a:ext>
              </a:extLst>
            </p:cNvPr>
            <p:cNvPicPr>
              <a:picLocks noChangeAspect="1"/>
            </p:cNvPicPr>
            <p:nvPr/>
          </p:nvPicPr>
          <p:blipFill>
            <a:blip r:embed="rId4"/>
            <a:stretch>
              <a:fillRect/>
            </a:stretch>
          </p:blipFill>
          <p:spPr>
            <a:xfrm>
              <a:off x="183238" y="2939944"/>
              <a:ext cx="4248200" cy="3686085"/>
            </a:xfrm>
            <a:prstGeom prst="rect">
              <a:avLst/>
            </a:prstGeom>
          </p:spPr>
        </p:pic>
        <p:sp>
          <p:nvSpPr>
            <p:cNvPr id="7" name="Rectangle 6">
              <a:extLst>
                <a:ext uri="{FF2B5EF4-FFF2-40B4-BE49-F238E27FC236}">
                  <a16:creationId xmlns:a16="http://schemas.microsoft.com/office/drawing/2014/main" id="{2C93D476-71DA-AC99-1A18-B8EA5AE9F9AE}"/>
                </a:ext>
              </a:extLst>
            </p:cNvPr>
            <p:cNvSpPr/>
            <p:nvPr/>
          </p:nvSpPr>
          <p:spPr>
            <a:xfrm>
              <a:off x="3489079" y="2939944"/>
              <a:ext cx="321923" cy="3686085"/>
            </a:xfrm>
            <a:prstGeom prst="rect">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6" name="Picture 15">
              <a:extLst>
                <a:ext uri="{FF2B5EF4-FFF2-40B4-BE49-F238E27FC236}">
                  <a16:creationId xmlns:a16="http://schemas.microsoft.com/office/drawing/2014/main" id="{4F290530-FCBE-A801-B173-7AFBE357C57A}"/>
                </a:ext>
              </a:extLst>
            </p:cNvPr>
            <p:cNvPicPr>
              <a:picLocks noChangeAspect="1"/>
            </p:cNvPicPr>
            <p:nvPr/>
          </p:nvPicPr>
          <p:blipFill>
            <a:blip r:embed="rId5"/>
            <a:stretch>
              <a:fillRect/>
            </a:stretch>
          </p:blipFill>
          <p:spPr>
            <a:xfrm>
              <a:off x="5360892" y="2784906"/>
              <a:ext cx="5361223" cy="3733546"/>
            </a:xfrm>
            <a:prstGeom prst="rect">
              <a:avLst/>
            </a:prstGeom>
          </p:spPr>
        </p:pic>
      </p:grpSp>
      <p:sp>
        <p:nvSpPr>
          <p:cNvPr id="8" name="TextBox 7">
            <a:extLst>
              <a:ext uri="{FF2B5EF4-FFF2-40B4-BE49-F238E27FC236}">
                <a16:creationId xmlns:a16="http://schemas.microsoft.com/office/drawing/2014/main" id="{0594F93B-63C7-A3B3-6880-49C6298D479B}"/>
              </a:ext>
            </a:extLst>
          </p:cNvPr>
          <p:cNvSpPr txBox="1"/>
          <p:nvPr/>
        </p:nvSpPr>
        <p:spPr>
          <a:xfrm>
            <a:off x="3101788" y="4688541"/>
            <a:ext cx="8283388" cy="523220"/>
          </a:xfrm>
          <a:prstGeom prst="rect">
            <a:avLst/>
          </a:prstGeom>
          <a:noFill/>
        </p:spPr>
        <p:txBody>
          <a:bodyPr wrap="square" rtlCol="0">
            <a:spAutoFit/>
          </a:bodyPr>
          <a:lstStyle/>
          <a:p>
            <a:r>
              <a:rPr lang="en-US" dirty="0">
                <a:solidFill>
                  <a:schemeClr val="accent1">
                    <a:lumMod val="40000"/>
                    <a:lumOff val="60000"/>
                  </a:schemeClr>
                </a:solidFill>
              </a:rPr>
              <a:t>Extra info: 1. Categorized latitude-longitude. And did the regression again, no improvement</a:t>
            </a:r>
          </a:p>
          <a:p>
            <a:r>
              <a:rPr lang="en-US" dirty="0">
                <a:solidFill>
                  <a:schemeClr val="accent1">
                    <a:lumMod val="40000"/>
                    <a:lumOff val="60000"/>
                  </a:schemeClr>
                </a:solidFill>
              </a:rPr>
              <a:t>                  2. Regularization was also done, but it did not improve the result.</a:t>
            </a:r>
            <a:endParaRPr lang="en-SG" dirty="0">
              <a:solidFill>
                <a:schemeClr val="accent1">
                  <a:lumMod val="40000"/>
                  <a:lumOff val="60000"/>
                </a:schemeClr>
              </a:solidFill>
            </a:endParaRPr>
          </a:p>
        </p:txBody>
      </p:sp>
    </p:spTree>
    <p:extLst>
      <p:ext uri="{BB962C8B-B14F-4D97-AF65-F5344CB8AC3E}">
        <p14:creationId xmlns:p14="http://schemas.microsoft.com/office/powerpoint/2010/main" val="37076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998"/>
                                        </p:tgtEl>
                                        <p:attrNameLst>
                                          <p:attrName>style.visibility</p:attrName>
                                        </p:attrNameLst>
                                      </p:cBhvr>
                                      <p:to>
                                        <p:strVal val="visible"/>
                                      </p:to>
                                    </p:set>
                                    <p:animEffect transition="in" filter="fade">
                                      <p:cBhvr>
                                        <p:cTn id="7" dur="500"/>
                                        <p:tgtEl>
                                          <p:spTgt spid="99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childTnLst>
                                </p:cTn>
                              </p:par>
                              <p:par>
                                <p:cTn id="14" presetID="42"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arn(inVertical)">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817C62-5A0C-E9E5-E55F-1DEA2961C366}"/>
              </a:ext>
            </a:extLst>
          </p:cNvPr>
          <p:cNvPicPr>
            <a:picLocks noChangeAspect="1"/>
          </p:cNvPicPr>
          <p:nvPr/>
        </p:nvPicPr>
        <p:blipFill>
          <a:blip r:embed="rId2"/>
          <a:stretch>
            <a:fillRect/>
          </a:stretch>
        </p:blipFill>
        <p:spPr>
          <a:xfrm>
            <a:off x="6734763" y="3429000"/>
            <a:ext cx="5284959" cy="2746281"/>
          </a:xfrm>
          <a:prstGeom prst="rect">
            <a:avLst/>
          </a:prstGeom>
        </p:spPr>
      </p:pic>
      <p:pic>
        <p:nvPicPr>
          <p:cNvPr id="7" name="Picture 6">
            <a:extLst>
              <a:ext uri="{FF2B5EF4-FFF2-40B4-BE49-F238E27FC236}">
                <a16:creationId xmlns:a16="http://schemas.microsoft.com/office/drawing/2014/main" id="{03204E83-ACB0-868B-EEA0-82ABF937E079}"/>
              </a:ext>
            </a:extLst>
          </p:cNvPr>
          <p:cNvPicPr>
            <a:picLocks noChangeAspect="1"/>
          </p:cNvPicPr>
          <p:nvPr/>
        </p:nvPicPr>
        <p:blipFill>
          <a:blip r:embed="rId3"/>
          <a:stretch>
            <a:fillRect/>
          </a:stretch>
        </p:blipFill>
        <p:spPr>
          <a:xfrm>
            <a:off x="8397132" y="513965"/>
            <a:ext cx="3500870" cy="2087435"/>
          </a:xfrm>
          <a:prstGeom prst="rect">
            <a:avLst/>
          </a:prstGeom>
        </p:spPr>
      </p:pic>
      <p:cxnSp>
        <p:nvCxnSpPr>
          <p:cNvPr id="9" name="Connector: Elbow 8">
            <a:extLst>
              <a:ext uri="{FF2B5EF4-FFF2-40B4-BE49-F238E27FC236}">
                <a16:creationId xmlns:a16="http://schemas.microsoft.com/office/drawing/2014/main" id="{8F1D420A-26AA-F3E5-E22C-F4E45A52B749}"/>
              </a:ext>
            </a:extLst>
          </p:cNvPr>
          <p:cNvCxnSpPr>
            <a:cxnSpLocks/>
          </p:cNvCxnSpPr>
          <p:nvPr/>
        </p:nvCxnSpPr>
        <p:spPr>
          <a:xfrm rot="5400000" flipH="1" flipV="1">
            <a:off x="7056041" y="2876854"/>
            <a:ext cx="2248507" cy="510988"/>
          </a:xfrm>
          <a:prstGeom prst="bentConnector3">
            <a:avLst>
              <a:gd name="adj1" fmla="val 50000"/>
            </a:avLst>
          </a:prstGeom>
          <a:ln w="38100">
            <a:prstDash val="sysDot"/>
            <a:tailEnd type="triangle"/>
          </a:ln>
        </p:spPr>
        <p:style>
          <a:lnRef idx="1">
            <a:schemeClr val="accent4"/>
          </a:lnRef>
          <a:fillRef idx="0">
            <a:schemeClr val="accent4"/>
          </a:fillRef>
          <a:effectRef idx="0">
            <a:schemeClr val="accent4"/>
          </a:effectRef>
          <a:fontRef idx="minor">
            <a:schemeClr val="tx1"/>
          </a:fontRef>
        </p:style>
      </p:cxnSp>
      <p:sp>
        <p:nvSpPr>
          <p:cNvPr id="4" name="TextBox 3">
            <a:extLst>
              <a:ext uri="{FF2B5EF4-FFF2-40B4-BE49-F238E27FC236}">
                <a16:creationId xmlns:a16="http://schemas.microsoft.com/office/drawing/2014/main" id="{E38BF76E-0DF6-4088-3C59-197918199C57}"/>
              </a:ext>
            </a:extLst>
          </p:cNvPr>
          <p:cNvSpPr txBox="1"/>
          <p:nvPr/>
        </p:nvSpPr>
        <p:spPr>
          <a:xfrm>
            <a:off x="172277" y="656342"/>
            <a:ext cx="6562485" cy="5047536"/>
          </a:xfrm>
          <a:prstGeom prst="rect">
            <a:avLst/>
          </a:prstGeom>
          <a:solidFill>
            <a:schemeClr val="bg1"/>
          </a:solidFill>
        </p:spPr>
        <p:txBody>
          <a:bodyPr wrap="square">
            <a:spAutoFit/>
          </a:bodyPr>
          <a:lstStyle/>
          <a:p>
            <a:r>
              <a:rPr lang="en-US" b="0" i="0" dirty="0">
                <a:solidFill>
                  <a:srgbClr val="212121"/>
                </a:solidFill>
                <a:effectLst/>
                <a:latin typeface="Roboto" panose="02000000000000000000" pitchFamily="2" charset="0"/>
              </a:rPr>
              <a:t>to predict California housing value, Linear Regression modelling was carried out.</a:t>
            </a:r>
          </a:p>
          <a:p>
            <a:endParaRPr lang="en-US" dirty="0">
              <a:solidFill>
                <a:srgbClr val="212121"/>
              </a:solidFill>
              <a:latin typeface="Roboto" panose="02000000000000000000" pitchFamily="2" charset="0"/>
            </a:endParaRPr>
          </a:p>
          <a:p>
            <a:pPr marL="285750" indent="-285750">
              <a:buFont typeface="Arial" panose="020B0604020202020204" pitchFamily="34" charset="0"/>
              <a:buChar char="•"/>
            </a:pPr>
            <a:r>
              <a:rPr lang="en-US" b="0" i="0" dirty="0">
                <a:solidFill>
                  <a:srgbClr val="212121"/>
                </a:solidFill>
                <a:effectLst/>
                <a:latin typeface="Roboto" panose="02000000000000000000" pitchFamily="2" charset="0"/>
              </a:rPr>
              <a:t>Studied the data and tried to get meaningful insights in a systematic way.</a:t>
            </a:r>
          </a:p>
          <a:p>
            <a:pPr marL="285750" indent="-285750">
              <a:buFont typeface="Arial" panose="020B0604020202020204" pitchFamily="34" charset="0"/>
              <a:buChar char="•"/>
            </a:pPr>
            <a:endParaRPr lang="en-US" b="0" i="0" dirty="0">
              <a:solidFill>
                <a:srgbClr val="212121"/>
              </a:solidFill>
              <a:effectLst/>
              <a:latin typeface="Roboto" panose="02000000000000000000" pitchFamily="2" charset="0"/>
            </a:endParaRPr>
          </a:p>
          <a:p>
            <a:pPr marL="285750" indent="-285750">
              <a:buFont typeface="Arial" panose="020B0604020202020204" pitchFamily="34" charset="0"/>
              <a:buChar char="•"/>
            </a:pPr>
            <a:r>
              <a:rPr lang="en-US" dirty="0">
                <a:solidFill>
                  <a:srgbClr val="212121"/>
                </a:solidFill>
                <a:latin typeface="Roboto" panose="02000000000000000000" pitchFamily="2" charset="0"/>
              </a:rPr>
              <a:t>Interdependencies of columns were studied for missing data   </a:t>
            </a:r>
          </a:p>
          <a:p>
            <a:pPr marL="285750" indent="-285750">
              <a:buFont typeface="Arial" panose="020B0604020202020204" pitchFamily="34" charset="0"/>
              <a:buChar char="•"/>
            </a:pPr>
            <a:endParaRPr lang="en-US" dirty="0">
              <a:solidFill>
                <a:srgbClr val="212121"/>
              </a:solidFill>
              <a:latin typeface="Roboto" panose="02000000000000000000" pitchFamily="2" charset="0"/>
            </a:endParaRPr>
          </a:p>
          <a:p>
            <a:pPr marL="285750" indent="-285750">
              <a:buFont typeface="Arial" panose="020B0604020202020204" pitchFamily="34" charset="0"/>
              <a:buChar char="•"/>
            </a:pPr>
            <a:r>
              <a:rPr lang="en-US" b="0" i="0" dirty="0">
                <a:solidFill>
                  <a:srgbClr val="212121"/>
                </a:solidFill>
                <a:effectLst/>
                <a:latin typeface="Roboto" panose="02000000000000000000" pitchFamily="2" charset="0"/>
              </a:rPr>
              <a:t>First an </a:t>
            </a:r>
            <a:r>
              <a:rPr lang="en-US" b="0" i="0" dirty="0" err="1">
                <a:solidFill>
                  <a:srgbClr val="212121"/>
                </a:solidFill>
                <a:effectLst/>
                <a:latin typeface="Roboto" panose="02000000000000000000" pitchFamily="2" charset="0"/>
              </a:rPr>
              <a:t>univarient</a:t>
            </a:r>
            <a:r>
              <a:rPr lang="en-US" b="0" i="0" dirty="0">
                <a:solidFill>
                  <a:srgbClr val="212121"/>
                </a:solidFill>
                <a:effectLst/>
                <a:latin typeface="Roboto" panose="02000000000000000000" pitchFamily="2" charset="0"/>
              </a:rPr>
              <a:t> modelling was carried out. </a:t>
            </a:r>
            <a:r>
              <a:rPr lang="en-US" b="0" i="0" dirty="0" err="1">
                <a:solidFill>
                  <a:srgbClr val="212121"/>
                </a:solidFill>
                <a:effectLst/>
                <a:latin typeface="Roboto" panose="02000000000000000000" pitchFamily="2" charset="0"/>
              </a:rPr>
              <a:t>i.e</a:t>
            </a:r>
            <a:r>
              <a:rPr lang="en-US" b="0" i="0" dirty="0">
                <a:solidFill>
                  <a:srgbClr val="212121"/>
                </a:solidFill>
                <a:effectLst/>
                <a:latin typeface="Roboto" panose="02000000000000000000" pitchFamily="2" charset="0"/>
              </a:rPr>
              <a:t> from the Housing data</a:t>
            </a:r>
            <a:r>
              <a:rPr lang="en-US" dirty="0">
                <a:solidFill>
                  <a:srgbClr val="212121"/>
                </a:solidFill>
                <a:latin typeface="Roboto" panose="02000000000000000000" pitchFamily="2" charset="0"/>
              </a:rPr>
              <a:t>.  </a:t>
            </a:r>
            <a:r>
              <a:rPr lang="en-US" b="0" i="0" dirty="0">
                <a:solidFill>
                  <a:srgbClr val="212121"/>
                </a:solidFill>
                <a:effectLst/>
                <a:latin typeface="Roboto" panose="02000000000000000000" pitchFamily="2" charset="0"/>
              </a:rPr>
              <a:t>Median income was considered as the independent/predictor variable and  </a:t>
            </a:r>
            <a:r>
              <a:rPr lang="en-US" b="0" i="0" dirty="0" err="1">
                <a:solidFill>
                  <a:srgbClr val="212121"/>
                </a:solidFill>
                <a:effectLst/>
                <a:latin typeface="Roboto" panose="02000000000000000000" pitchFamily="2" charset="0"/>
              </a:rPr>
              <a:t>median_house_value</a:t>
            </a:r>
            <a:r>
              <a:rPr lang="en-US" b="0" i="0" dirty="0">
                <a:solidFill>
                  <a:srgbClr val="212121"/>
                </a:solidFill>
                <a:effectLst/>
                <a:latin typeface="Roboto" panose="02000000000000000000" pitchFamily="2" charset="0"/>
              </a:rPr>
              <a:t> was considered as the target variable. </a:t>
            </a:r>
            <a:r>
              <a:rPr lang="en-US" dirty="0">
                <a:solidFill>
                  <a:srgbClr val="212121"/>
                </a:solidFill>
                <a:latin typeface="Roboto" panose="02000000000000000000" pitchFamily="2" charset="0"/>
              </a:rPr>
              <a:t>Where the</a:t>
            </a:r>
            <a:r>
              <a:rPr lang="en-US" b="0" i="0" dirty="0">
                <a:solidFill>
                  <a:srgbClr val="212121"/>
                </a:solidFill>
                <a:effectLst/>
                <a:latin typeface="Roboto" panose="02000000000000000000" pitchFamily="2" charset="0"/>
              </a:rPr>
              <a:t> linear regression was carried out with and without intercept.</a:t>
            </a:r>
          </a:p>
          <a:p>
            <a:pPr marL="285750" indent="-285750">
              <a:buFont typeface="Arial" panose="020B0604020202020204" pitchFamily="34" charset="0"/>
              <a:buChar char="•"/>
            </a:pPr>
            <a:endParaRPr lang="en-US" b="0" i="0" dirty="0">
              <a:solidFill>
                <a:srgbClr val="212121"/>
              </a:solidFill>
              <a:effectLst/>
              <a:latin typeface="Roboto" panose="02000000000000000000" pitchFamily="2" charset="0"/>
            </a:endParaRPr>
          </a:p>
          <a:p>
            <a:pPr marL="285750" indent="-285750">
              <a:buFont typeface="Arial" panose="020B0604020202020204" pitchFamily="34" charset="0"/>
              <a:buChar char="•"/>
            </a:pPr>
            <a:r>
              <a:rPr lang="en-US" b="0" i="0" dirty="0">
                <a:solidFill>
                  <a:srgbClr val="212121"/>
                </a:solidFill>
                <a:effectLst/>
                <a:latin typeface="Roboto" panose="02000000000000000000" pitchFamily="2" charset="0"/>
              </a:rPr>
              <a:t>For the univariant Linear Regression Model,  we can clearly see that the R-squared value is 0.86 and to save time, we can very well stop the modelling here. </a:t>
            </a:r>
          </a:p>
          <a:p>
            <a:pPr marL="285750" indent="-285750">
              <a:buFont typeface="Arial" panose="020B0604020202020204" pitchFamily="34" charset="0"/>
              <a:buChar char="•"/>
            </a:pPr>
            <a:endParaRPr lang="en-US" dirty="0">
              <a:solidFill>
                <a:srgbClr val="212121"/>
              </a:solidFill>
              <a:latin typeface="Roboto" panose="02000000000000000000" pitchFamily="2" charset="0"/>
            </a:endParaRPr>
          </a:p>
          <a:p>
            <a:pPr marL="285750" indent="-285750">
              <a:buFont typeface="Arial" panose="020B0604020202020204" pitchFamily="34" charset="0"/>
              <a:buChar char="•"/>
            </a:pPr>
            <a:r>
              <a:rPr lang="en-US" b="0" i="0" dirty="0">
                <a:solidFill>
                  <a:srgbClr val="212121"/>
                </a:solidFill>
                <a:effectLst/>
                <a:latin typeface="Roboto" panose="02000000000000000000" pitchFamily="2" charset="0"/>
              </a:rPr>
              <a:t>But for the sake of completeness, Multi-variant Linear regression was carried out. The result of R square and other parameters improved a lot. The R-Square became 0.9. </a:t>
            </a:r>
          </a:p>
          <a:p>
            <a:pPr marL="285750" indent="-285750">
              <a:buFont typeface="Arial" panose="020B0604020202020204" pitchFamily="34" charset="0"/>
              <a:buChar char="•"/>
            </a:pPr>
            <a:endParaRPr lang="en-US" dirty="0">
              <a:solidFill>
                <a:srgbClr val="212121"/>
              </a:solidFill>
              <a:latin typeface="Roboto" panose="02000000000000000000" pitchFamily="2" charset="0"/>
            </a:endParaRPr>
          </a:p>
          <a:p>
            <a:pPr marL="285750" indent="-285750">
              <a:buFont typeface="Arial" panose="020B0604020202020204" pitchFamily="34" charset="0"/>
              <a:buChar char="•"/>
            </a:pPr>
            <a:r>
              <a:rPr lang="en-US" b="0" i="0" dirty="0">
                <a:solidFill>
                  <a:srgbClr val="212121"/>
                </a:solidFill>
                <a:effectLst/>
                <a:latin typeface="Roboto" panose="02000000000000000000" pitchFamily="2" charset="0"/>
              </a:rPr>
              <a:t>For Regularization, we had to split the data into training and testing. Linear regression with and without regularization was carried out, but the results dropped. So the best result among the models is achieved by the multi-</a:t>
            </a:r>
            <a:r>
              <a:rPr lang="en-US" b="0" i="0" dirty="0" err="1">
                <a:solidFill>
                  <a:srgbClr val="212121"/>
                </a:solidFill>
                <a:effectLst/>
                <a:latin typeface="Roboto" panose="02000000000000000000" pitchFamily="2" charset="0"/>
              </a:rPr>
              <a:t>varient</a:t>
            </a:r>
            <a:r>
              <a:rPr lang="en-US" b="0" i="0" dirty="0">
                <a:solidFill>
                  <a:srgbClr val="212121"/>
                </a:solidFill>
                <a:effectLst/>
                <a:latin typeface="Roboto" panose="02000000000000000000" pitchFamily="2" charset="0"/>
              </a:rPr>
              <a:t> OLS Linear Regression Model. </a:t>
            </a:r>
            <a:endParaRPr lang="en-SG" dirty="0"/>
          </a:p>
        </p:txBody>
      </p:sp>
      <p:sp>
        <p:nvSpPr>
          <p:cNvPr id="10" name="TextBox 9">
            <a:extLst>
              <a:ext uri="{FF2B5EF4-FFF2-40B4-BE49-F238E27FC236}">
                <a16:creationId xmlns:a16="http://schemas.microsoft.com/office/drawing/2014/main" id="{9AB0BA0D-FB2F-03EE-A822-BF63274BA002}"/>
              </a:ext>
            </a:extLst>
          </p:cNvPr>
          <p:cNvSpPr txBox="1"/>
          <p:nvPr/>
        </p:nvSpPr>
        <p:spPr>
          <a:xfrm>
            <a:off x="172278" y="133122"/>
            <a:ext cx="2560440" cy="461665"/>
          </a:xfrm>
          <a:prstGeom prst="rect">
            <a:avLst/>
          </a:prstGeom>
          <a:solidFill>
            <a:schemeClr val="bg1"/>
          </a:solidFill>
        </p:spPr>
        <p:txBody>
          <a:bodyPr wrap="square">
            <a:spAutoFit/>
          </a:bodyPr>
          <a:lstStyle/>
          <a:p>
            <a:r>
              <a:rPr lang="en-US" sz="2400" b="1" i="0" dirty="0">
                <a:solidFill>
                  <a:srgbClr val="212121"/>
                </a:solidFill>
                <a:effectLst/>
                <a:latin typeface="Roboto" panose="02000000000000000000" pitchFamily="2" charset="0"/>
              </a:rPr>
              <a:t>Conclusions on :</a:t>
            </a:r>
          </a:p>
        </p:txBody>
      </p:sp>
      <p:sp>
        <p:nvSpPr>
          <p:cNvPr id="2" name="TextBox 1">
            <a:extLst>
              <a:ext uri="{FF2B5EF4-FFF2-40B4-BE49-F238E27FC236}">
                <a16:creationId xmlns:a16="http://schemas.microsoft.com/office/drawing/2014/main" id="{4C83B55C-C26A-201C-3BCF-5EFA34170B1D}"/>
              </a:ext>
            </a:extLst>
          </p:cNvPr>
          <p:cNvSpPr txBox="1"/>
          <p:nvPr/>
        </p:nvSpPr>
        <p:spPr>
          <a:xfrm>
            <a:off x="2894403" y="-113099"/>
            <a:ext cx="6207162" cy="1015663"/>
          </a:xfrm>
          <a:prstGeom prst="rect">
            <a:avLst/>
          </a:prstGeom>
          <a:noFill/>
        </p:spPr>
        <p:txBody>
          <a:bodyPr wrap="square">
            <a:spAutoFit/>
          </a:bodyPr>
          <a:lstStyle/>
          <a:p>
            <a:r>
              <a:rPr lang="en-GB" sz="6000" b="0" i="0" u="none" strike="noStrike" cap="none" dirty="0">
                <a:solidFill>
                  <a:schemeClr val="accent3">
                    <a:lumMod val="40000"/>
                    <a:lumOff val="60000"/>
                  </a:schemeClr>
                </a:solidFill>
                <a:latin typeface="Aharoni"/>
                <a:ea typeface="Aharoni"/>
                <a:cs typeface="Aharoni"/>
                <a:sym typeface="Aharoni"/>
              </a:rPr>
              <a:t>Prediction</a:t>
            </a:r>
            <a:endParaRPr lang="en-SG" sz="6000" dirty="0"/>
          </a:p>
        </p:txBody>
      </p:sp>
    </p:spTree>
    <p:extLst>
      <p:ext uri="{BB962C8B-B14F-4D97-AF65-F5344CB8AC3E}">
        <p14:creationId xmlns:p14="http://schemas.microsoft.com/office/powerpoint/2010/main" val="116885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199"/>
          <p:cNvSpPr/>
          <p:nvPr/>
        </p:nvSpPr>
        <p:spPr>
          <a:xfrm>
            <a:off x="0" y="43543"/>
            <a:ext cx="12119428" cy="6771203"/>
          </a:xfrm>
          <a:prstGeom prst="rect">
            <a:avLst/>
          </a:prstGeom>
          <a:noFill/>
          <a:ln w="155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987" name="Google Shape;987;p199"/>
          <p:cNvPicPr preferRelativeResize="0"/>
          <p:nvPr/>
        </p:nvPicPr>
        <p:blipFill rotWithShape="1">
          <a:blip r:embed="rId3">
            <a:alphaModFix/>
          </a:blip>
          <a:srcRect/>
          <a:stretch/>
        </p:blipFill>
        <p:spPr>
          <a:xfrm>
            <a:off x="6412442" y="6115749"/>
            <a:ext cx="1486201" cy="862956"/>
          </a:xfrm>
          <a:prstGeom prst="rect">
            <a:avLst/>
          </a:prstGeom>
          <a:noFill/>
          <a:ln>
            <a:noFill/>
          </a:ln>
        </p:spPr>
      </p:pic>
      <p:pic>
        <p:nvPicPr>
          <p:cNvPr id="988" name="Google Shape;988;p199"/>
          <p:cNvPicPr preferRelativeResize="0"/>
          <p:nvPr/>
        </p:nvPicPr>
        <p:blipFill rotWithShape="1">
          <a:blip r:embed="rId4">
            <a:alphaModFix/>
          </a:blip>
          <a:srcRect/>
          <a:stretch/>
        </p:blipFill>
        <p:spPr>
          <a:xfrm>
            <a:off x="10721673" y="697451"/>
            <a:ext cx="904018" cy="139080"/>
          </a:xfrm>
          <a:prstGeom prst="rect">
            <a:avLst/>
          </a:prstGeom>
          <a:noFill/>
          <a:ln>
            <a:noFill/>
          </a:ln>
        </p:spPr>
      </p:pic>
      <p:sp>
        <p:nvSpPr>
          <p:cNvPr id="990" name="Google Shape;990;p199"/>
          <p:cNvSpPr txBox="1"/>
          <p:nvPr/>
        </p:nvSpPr>
        <p:spPr>
          <a:xfrm>
            <a:off x="339097" y="668474"/>
            <a:ext cx="8485590" cy="363169"/>
          </a:xfrm>
          <a:prstGeom prst="rect">
            <a:avLst/>
          </a:prstGeom>
          <a:solidFill>
            <a:schemeClr val="accent2">
              <a:lumMod val="50000"/>
            </a:schemeClr>
          </a:solidFill>
          <a:ln>
            <a:noFill/>
          </a:ln>
        </p:spPr>
        <p:txBody>
          <a:bodyPr spcFirstLastPara="1" wrap="square" lIns="91425" tIns="45700" rIns="91425" bIns="45700" anchor="t" anchorCtr="0">
            <a:noAutofit/>
          </a:bodyPr>
          <a:lstStyle/>
          <a:p>
            <a:pPr>
              <a:lnSpc>
                <a:spcPct val="70000"/>
              </a:lnSpc>
              <a:buClr>
                <a:srgbClr val="FFFFFF"/>
              </a:buClr>
              <a:buSzPts val="4995"/>
            </a:pPr>
            <a:r>
              <a:rPr lang="en-US" sz="2200" b="1" i="0" dirty="0">
                <a:solidFill>
                  <a:schemeClr val="bg1"/>
                </a:solidFill>
                <a:effectLst/>
                <a:latin typeface="Roboto" panose="02000000000000000000" pitchFamily="2" charset="0"/>
              </a:rPr>
              <a:t>Problem 2</a:t>
            </a:r>
            <a:r>
              <a:rPr lang="en-US" sz="2200" b="1" dirty="0">
                <a:solidFill>
                  <a:schemeClr val="bg1"/>
                </a:solidFill>
                <a:latin typeface="Roboto" panose="02000000000000000000" pitchFamily="2" charset="0"/>
              </a:rPr>
              <a:t>: Build a classification model to predict stroke (= 1/0)</a:t>
            </a:r>
            <a:endParaRPr lang="en-GB" sz="2400" b="1" i="0" u="none" strike="noStrike" cap="none" dirty="0">
              <a:solidFill>
                <a:srgbClr val="FFFFFF"/>
              </a:solidFill>
              <a:latin typeface="Raleway"/>
              <a:ea typeface="Raleway"/>
              <a:cs typeface="Raleway"/>
              <a:sym typeface="Raleway"/>
            </a:endParaRPr>
          </a:p>
        </p:txBody>
      </p:sp>
      <p:sp>
        <p:nvSpPr>
          <p:cNvPr id="992" name="Google Shape;992;p199"/>
          <p:cNvSpPr/>
          <p:nvPr/>
        </p:nvSpPr>
        <p:spPr>
          <a:xfrm rot="20972562">
            <a:off x="5785447" y="6051393"/>
            <a:ext cx="515725" cy="411274"/>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93" name="Google Shape;993;p199"/>
          <p:cNvSpPr/>
          <p:nvPr/>
        </p:nvSpPr>
        <p:spPr>
          <a:xfrm rot="10078014">
            <a:off x="8071350" y="6299019"/>
            <a:ext cx="222583" cy="179307"/>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 name="TextBox 5">
            <a:extLst>
              <a:ext uri="{FF2B5EF4-FFF2-40B4-BE49-F238E27FC236}">
                <a16:creationId xmlns:a16="http://schemas.microsoft.com/office/drawing/2014/main" id="{244D1C66-EA4C-D4EC-AE10-8E64DB84022B}"/>
              </a:ext>
            </a:extLst>
          </p:cNvPr>
          <p:cNvSpPr txBox="1"/>
          <p:nvPr/>
        </p:nvSpPr>
        <p:spPr>
          <a:xfrm>
            <a:off x="203166" y="1116614"/>
            <a:ext cx="10674632" cy="4708981"/>
          </a:xfrm>
          <a:prstGeom prst="rect">
            <a:avLst/>
          </a:prstGeom>
          <a:noFill/>
        </p:spPr>
        <p:txBody>
          <a:bodyPr wrap="square">
            <a:spAutoFit/>
          </a:bodyPr>
          <a:lstStyle/>
          <a:p>
            <a:pPr algn="just"/>
            <a:r>
              <a:rPr lang="en-US" sz="2400" b="0" dirty="0">
                <a:solidFill>
                  <a:schemeClr val="bg1"/>
                </a:solidFill>
                <a:effectLst/>
                <a:highlight>
                  <a:srgbClr val="0000FF"/>
                </a:highlight>
                <a:latin typeface="Courier New" panose="02070309020205020404" pitchFamily="49" charset="0"/>
              </a:rPr>
              <a:t>Problem Statement: </a:t>
            </a:r>
            <a:r>
              <a:rPr lang="en-US" sz="2400" b="0" dirty="0">
                <a:solidFill>
                  <a:schemeClr val="bg1"/>
                </a:solidFill>
                <a:effectLst/>
                <a:latin typeface="Courier New" panose="02070309020205020404" pitchFamily="49" charset="0"/>
              </a:rPr>
              <a:t>Exploring Available Data related to stroke for classification as (a) stroke (=1) (b) no stroke (=0) (c) Data Insights, and (d)</a:t>
            </a:r>
            <a:r>
              <a:rPr lang="en-US" sz="2400" dirty="0">
                <a:solidFill>
                  <a:schemeClr val="bg1"/>
                </a:solidFill>
                <a:latin typeface="Courier New" panose="02070309020205020404" pitchFamily="49" charset="0"/>
              </a:rPr>
              <a:t>convergence </a:t>
            </a:r>
            <a:endParaRPr lang="en-US" sz="2400" b="0" dirty="0">
              <a:solidFill>
                <a:schemeClr val="bg1"/>
              </a:solidFill>
              <a:effectLst/>
              <a:latin typeface="Courier New" panose="02070309020205020404" pitchFamily="49" charset="0"/>
            </a:endParaRPr>
          </a:p>
          <a:p>
            <a:pPr algn="just"/>
            <a:endParaRPr lang="en-US" sz="2400" dirty="0">
              <a:solidFill>
                <a:schemeClr val="bg1"/>
              </a:solidFill>
              <a:latin typeface="Courier New" panose="02070309020205020404" pitchFamily="49" charset="0"/>
            </a:endParaRPr>
          </a:p>
          <a:p>
            <a:pPr algn="just"/>
            <a:r>
              <a:rPr lang="en-US" sz="2400" b="0" dirty="0">
                <a:solidFill>
                  <a:schemeClr val="bg1"/>
                </a:solidFill>
                <a:effectLst/>
                <a:highlight>
                  <a:srgbClr val="0000FF"/>
                </a:highlight>
                <a:latin typeface="Courier New" panose="02070309020205020404" pitchFamily="49" charset="0"/>
              </a:rPr>
              <a:t>Solution: </a:t>
            </a:r>
            <a:r>
              <a:rPr lang="en-US" sz="1800" b="0" dirty="0">
                <a:solidFill>
                  <a:schemeClr val="bg1"/>
                </a:solidFill>
                <a:effectLst/>
                <a:latin typeface="Courier New" panose="02070309020205020404" pitchFamily="49" charset="0"/>
              </a:rPr>
              <a:t>Application of six Machine Learning Algorithms/strategies such as  (1) logistic </a:t>
            </a:r>
            <a:r>
              <a:rPr lang="en-US" sz="1800" dirty="0">
                <a:solidFill>
                  <a:schemeClr val="bg1"/>
                </a:solidFill>
                <a:latin typeface="Courier New" panose="02070309020205020404" pitchFamily="49" charset="0"/>
              </a:rPr>
              <a:t>regression </a:t>
            </a:r>
          </a:p>
          <a:p>
            <a:pPr algn="just"/>
            <a:r>
              <a:rPr lang="en-US" sz="1800" dirty="0">
                <a:solidFill>
                  <a:schemeClr val="bg1"/>
                </a:solidFill>
                <a:latin typeface="Courier New" panose="02070309020205020404" pitchFamily="49" charset="0"/>
              </a:rPr>
              <a:t>    (2) </a:t>
            </a:r>
            <a:r>
              <a:rPr lang="en-US" sz="1800" b="0" dirty="0">
                <a:solidFill>
                  <a:schemeClr val="bg1"/>
                </a:solidFill>
                <a:effectLst/>
                <a:latin typeface="Courier New" panose="02070309020205020404" pitchFamily="49" charset="0"/>
              </a:rPr>
              <a:t>logistic </a:t>
            </a:r>
            <a:r>
              <a:rPr lang="en-US" sz="1800" dirty="0">
                <a:solidFill>
                  <a:schemeClr val="bg1"/>
                </a:solidFill>
                <a:latin typeface="Courier New" panose="02070309020205020404" pitchFamily="49" charset="0"/>
              </a:rPr>
              <a:t>regression-Regularization. </a:t>
            </a:r>
          </a:p>
          <a:p>
            <a:pPr algn="just"/>
            <a:r>
              <a:rPr lang="en-US" sz="1800" dirty="0">
                <a:solidFill>
                  <a:schemeClr val="bg1"/>
                </a:solidFill>
                <a:latin typeface="Courier New" panose="02070309020205020404" pitchFamily="49" charset="0"/>
              </a:rPr>
              <a:t>    (3)</a:t>
            </a:r>
            <a:r>
              <a:rPr lang="en-SG" sz="1800" dirty="0">
                <a:solidFill>
                  <a:schemeClr val="bg1"/>
                </a:solidFill>
                <a:latin typeface="Courier New" panose="02070309020205020404" pitchFamily="49" charset="0"/>
              </a:rPr>
              <a:t> Support Vector Machine, </a:t>
            </a:r>
          </a:p>
          <a:p>
            <a:pPr algn="just"/>
            <a:r>
              <a:rPr lang="en-SG" sz="1800" dirty="0">
                <a:solidFill>
                  <a:schemeClr val="bg1"/>
                </a:solidFill>
                <a:latin typeface="Courier New" panose="02070309020205020404" pitchFamily="49" charset="0"/>
              </a:rPr>
              <a:t>    (4) SVM-Hyper tuned </a:t>
            </a:r>
          </a:p>
          <a:p>
            <a:pPr algn="just"/>
            <a:r>
              <a:rPr lang="en-SG" sz="1800" dirty="0">
                <a:solidFill>
                  <a:schemeClr val="bg1"/>
                </a:solidFill>
                <a:latin typeface="Courier New" panose="02070309020205020404" pitchFamily="49" charset="0"/>
              </a:rPr>
              <a:t>    (5) KNN </a:t>
            </a:r>
          </a:p>
          <a:p>
            <a:pPr algn="just"/>
            <a:r>
              <a:rPr lang="en-SG" sz="1800" dirty="0">
                <a:solidFill>
                  <a:schemeClr val="bg1"/>
                </a:solidFill>
                <a:latin typeface="Courier New" panose="02070309020205020404" pitchFamily="49" charset="0"/>
              </a:rPr>
              <a:t>    (6) KNN-with cross-validation. </a:t>
            </a:r>
          </a:p>
          <a:p>
            <a:pPr algn="just"/>
            <a:endParaRPr lang="en-SG" sz="1800" dirty="0">
              <a:solidFill>
                <a:schemeClr val="bg1"/>
              </a:solidFill>
              <a:latin typeface="Courier New" panose="02070309020205020404" pitchFamily="49" charset="0"/>
            </a:endParaRPr>
          </a:p>
          <a:p>
            <a:pPr algn="just"/>
            <a:r>
              <a:rPr lang="en-SG" sz="1800" dirty="0">
                <a:solidFill>
                  <a:schemeClr val="bg1"/>
                </a:solidFill>
                <a:latin typeface="Courier New" panose="02070309020205020404" pitchFamily="49" charset="0"/>
              </a:rPr>
              <a:t>Additionally, to handle unbalanced, employed class weights and Minority-Over Sampling was adopted. Finally, </a:t>
            </a:r>
            <a:r>
              <a:rPr lang="en-US" sz="1800" dirty="0">
                <a:solidFill>
                  <a:schemeClr val="bg1"/>
                </a:solidFill>
                <a:latin typeface="Courier New" panose="02070309020205020404" pitchFamily="49" charset="0"/>
              </a:rPr>
              <a:t>Target Variable i.e. stroke regression results are obtained </a:t>
            </a:r>
            <a:endParaRPr lang="en-US" sz="1800" b="0" dirty="0">
              <a:solidFill>
                <a:schemeClr val="bg1"/>
              </a:solidFill>
              <a:effectLst/>
              <a:latin typeface="Courier New" panose="02070309020205020404" pitchFamily="49" charset="0"/>
            </a:endParaRPr>
          </a:p>
        </p:txBody>
      </p:sp>
      <p:sp>
        <p:nvSpPr>
          <p:cNvPr id="3" name="TextBox 2">
            <a:extLst>
              <a:ext uri="{FF2B5EF4-FFF2-40B4-BE49-F238E27FC236}">
                <a16:creationId xmlns:a16="http://schemas.microsoft.com/office/drawing/2014/main" id="{2F751656-5B27-D03B-072F-F9C3B3ACBF6D}"/>
              </a:ext>
            </a:extLst>
          </p:cNvPr>
          <p:cNvSpPr txBox="1"/>
          <p:nvPr/>
        </p:nvSpPr>
        <p:spPr>
          <a:xfrm>
            <a:off x="0" y="94399"/>
            <a:ext cx="3256230" cy="523220"/>
          </a:xfrm>
          <a:prstGeom prst="rect">
            <a:avLst/>
          </a:prstGeom>
          <a:noFill/>
        </p:spPr>
        <p:txBody>
          <a:bodyPr wrap="square">
            <a:spAutoFit/>
          </a:bodyPr>
          <a:lstStyle/>
          <a:p>
            <a:pPr marL="285750" marR="0" lvl="0" indent="-285750" algn="l" rtl="0">
              <a:lnSpc>
                <a:spcPct val="100000"/>
              </a:lnSpc>
              <a:spcBef>
                <a:spcPts val="0"/>
              </a:spcBef>
              <a:spcAft>
                <a:spcPts val="0"/>
              </a:spcAft>
              <a:buClr>
                <a:srgbClr val="FFFFFF"/>
              </a:buClr>
              <a:buSzPts val="3200"/>
              <a:buFont typeface="Noto Sans Symbols"/>
              <a:buChar char="✔"/>
            </a:pPr>
            <a:r>
              <a:rPr lang="en-GB" sz="2800" b="1" i="0" u="none" strike="noStrike" cap="none" dirty="0">
                <a:solidFill>
                  <a:srgbClr val="FFFFFF"/>
                </a:solidFill>
                <a:highlight>
                  <a:srgbClr val="808080"/>
                </a:highlight>
                <a:latin typeface="Raleway"/>
                <a:ea typeface="Raleway"/>
                <a:cs typeface="Raleway"/>
                <a:sym typeface="Raleway"/>
              </a:rPr>
              <a:t>Introduction</a:t>
            </a:r>
            <a:endParaRPr lang="en-GB" sz="2800" dirty="0">
              <a:highlight>
                <a:srgbClr val="808080"/>
              </a:highlight>
            </a:endParaRPr>
          </a:p>
        </p:txBody>
      </p:sp>
    </p:spTree>
    <p:extLst>
      <p:ext uri="{BB962C8B-B14F-4D97-AF65-F5344CB8AC3E}">
        <p14:creationId xmlns:p14="http://schemas.microsoft.com/office/powerpoint/2010/main" val="1808369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988"/>
                                        </p:tgtEl>
                                        <p:attrNameLst>
                                          <p:attrName>style.visibility</p:attrName>
                                        </p:attrNameLst>
                                      </p:cBhvr>
                                      <p:to>
                                        <p:strVal val="visible"/>
                                      </p:to>
                                    </p:set>
                                    <p:animEffect transition="in" filter="fade">
                                      <p:cBhvr>
                                        <p:cTn id="7" dur="500"/>
                                        <p:tgtEl>
                                          <p:spTgt spid="988"/>
                                        </p:tgtEl>
                                      </p:cBhvr>
                                    </p:animEffect>
                                  </p:childTnLst>
                                </p:cTn>
                              </p:par>
                              <p:par>
                                <p:cTn id="8" presetID="10" presetClass="entr" presetSubtype="0" fill="hold" nodeType="withEffect">
                                  <p:stCondLst>
                                    <p:cond delay="250"/>
                                  </p:stCondLst>
                                  <p:childTnLst>
                                    <p:set>
                                      <p:cBhvr>
                                        <p:cTn id="9" dur="1" fill="hold">
                                          <p:stCondLst>
                                            <p:cond delay="0"/>
                                          </p:stCondLst>
                                        </p:cTn>
                                        <p:tgtEl>
                                          <p:spTgt spid="986"/>
                                        </p:tgtEl>
                                        <p:attrNameLst>
                                          <p:attrName>style.visibility</p:attrName>
                                        </p:attrNameLst>
                                      </p:cBhvr>
                                      <p:to>
                                        <p:strVal val="visible"/>
                                      </p:to>
                                    </p:set>
                                    <p:animEffect transition="in" filter="fade">
                                      <p:cBhvr>
                                        <p:cTn id="10" dur="500"/>
                                        <p:tgtEl>
                                          <p:spTgt spid="9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pic>
        <p:nvPicPr>
          <p:cNvPr id="8" name="Picture 7">
            <a:extLst>
              <a:ext uri="{FF2B5EF4-FFF2-40B4-BE49-F238E27FC236}">
                <a16:creationId xmlns:a16="http://schemas.microsoft.com/office/drawing/2014/main" id="{81E67756-295C-BF19-128C-BCC0145532F1}"/>
              </a:ext>
            </a:extLst>
          </p:cNvPr>
          <p:cNvPicPr>
            <a:picLocks noChangeAspect="1"/>
          </p:cNvPicPr>
          <p:nvPr/>
        </p:nvPicPr>
        <p:blipFill>
          <a:blip r:embed="rId3"/>
          <a:stretch>
            <a:fillRect/>
          </a:stretch>
        </p:blipFill>
        <p:spPr>
          <a:xfrm>
            <a:off x="4613633" y="982241"/>
            <a:ext cx="4130653" cy="3311965"/>
          </a:xfrm>
          <a:prstGeom prst="rect">
            <a:avLst/>
          </a:prstGeom>
        </p:spPr>
      </p:pic>
      <p:sp>
        <p:nvSpPr>
          <p:cNvPr id="986" name="Google Shape;986;p199"/>
          <p:cNvSpPr/>
          <p:nvPr/>
        </p:nvSpPr>
        <p:spPr>
          <a:xfrm>
            <a:off x="0" y="43543"/>
            <a:ext cx="12119428" cy="6771203"/>
          </a:xfrm>
          <a:prstGeom prst="rect">
            <a:avLst/>
          </a:prstGeom>
          <a:noFill/>
          <a:ln w="155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987" name="Google Shape;987;p199"/>
          <p:cNvPicPr preferRelativeResize="0"/>
          <p:nvPr/>
        </p:nvPicPr>
        <p:blipFill rotWithShape="1">
          <a:blip r:embed="rId4">
            <a:alphaModFix/>
          </a:blip>
          <a:srcRect/>
          <a:stretch/>
        </p:blipFill>
        <p:spPr>
          <a:xfrm>
            <a:off x="11008256" y="6257138"/>
            <a:ext cx="838738" cy="544412"/>
          </a:xfrm>
          <a:prstGeom prst="rect">
            <a:avLst/>
          </a:prstGeom>
          <a:noFill/>
          <a:ln>
            <a:noFill/>
          </a:ln>
        </p:spPr>
      </p:pic>
      <p:sp>
        <p:nvSpPr>
          <p:cNvPr id="992" name="Google Shape;992;p199"/>
          <p:cNvSpPr/>
          <p:nvPr/>
        </p:nvSpPr>
        <p:spPr>
          <a:xfrm rot="-1944089">
            <a:off x="11108956" y="2960057"/>
            <a:ext cx="515725" cy="411274"/>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93" name="Google Shape;993;p199"/>
          <p:cNvSpPr/>
          <p:nvPr/>
        </p:nvSpPr>
        <p:spPr>
          <a:xfrm rot="-1944089">
            <a:off x="10805625" y="3252507"/>
            <a:ext cx="222583" cy="179307"/>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7" name="Picture 6">
            <a:extLst>
              <a:ext uri="{FF2B5EF4-FFF2-40B4-BE49-F238E27FC236}">
                <a16:creationId xmlns:a16="http://schemas.microsoft.com/office/drawing/2014/main" id="{610006B2-A145-EDB5-A589-A45A2F608D92}"/>
              </a:ext>
            </a:extLst>
          </p:cNvPr>
          <p:cNvPicPr>
            <a:picLocks noChangeAspect="1"/>
          </p:cNvPicPr>
          <p:nvPr/>
        </p:nvPicPr>
        <p:blipFill>
          <a:blip r:embed="rId5"/>
          <a:stretch>
            <a:fillRect/>
          </a:stretch>
        </p:blipFill>
        <p:spPr>
          <a:xfrm>
            <a:off x="199635" y="769579"/>
            <a:ext cx="2493738" cy="2163027"/>
          </a:xfrm>
          <a:prstGeom prst="rect">
            <a:avLst/>
          </a:prstGeom>
        </p:spPr>
      </p:pic>
      <p:cxnSp>
        <p:nvCxnSpPr>
          <p:cNvPr id="3" name="Connector: Elbow 2">
            <a:extLst>
              <a:ext uri="{FF2B5EF4-FFF2-40B4-BE49-F238E27FC236}">
                <a16:creationId xmlns:a16="http://schemas.microsoft.com/office/drawing/2014/main" id="{DF5A91B7-D0B6-0289-4322-E5B167F1A642}"/>
              </a:ext>
            </a:extLst>
          </p:cNvPr>
          <p:cNvCxnSpPr>
            <a:cxnSpLocks/>
          </p:cNvCxnSpPr>
          <p:nvPr/>
        </p:nvCxnSpPr>
        <p:spPr>
          <a:xfrm>
            <a:off x="2411506" y="1006371"/>
            <a:ext cx="2259748" cy="1081445"/>
          </a:xfrm>
          <a:prstGeom prst="bentConnector3">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FBA16D93-F727-823C-B8AA-C99DA864E4BD}"/>
              </a:ext>
            </a:extLst>
          </p:cNvPr>
          <p:cNvCxnSpPr>
            <a:cxnSpLocks/>
          </p:cNvCxnSpPr>
          <p:nvPr/>
        </p:nvCxnSpPr>
        <p:spPr>
          <a:xfrm rot="16200000" flipH="1">
            <a:off x="1368919" y="3166956"/>
            <a:ext cx="2416032" cy="232875"/>
          </a:xfrm>
          <a:prstGeom prst="bentConnector3">
            <a:avLst>
              <a:gd name="adj1" fmla="val 46559"/>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BCB5963B-8438-53D1-74DE-AE3AFE5477B1}"/>
              </a:ext>
            </a:extLst>
          </p:cNvPr>
          <p:cNvGrpSpPr/>
          <p:nvPr/>
        </p:nvGrpSpPr>
        <p:grpSpPr>
          <a:xfrm>
            <a:off x="57638" y="103755"/>
            <a:ext cx="12192000" cy="902814"/>
            <a:chOff x="0" y="94399"/>
            <a:chExt cx="11939455" cy="902814"/>
          </a:xfrm>
        </p:grpSpPr>
        <p:pic>
          <p:nvPicPr>
            <p:cNvPr id="988" name="Google Shape;988;p199"/>
            <p:cNvPicPr preferRelativeResize="0"/>
            <p:nvPr/>
          </p:nvPicPr>
          <p:blipFill rotWithShape="1">
            <a:blip r:embed="rId6">
              <a:alphaModFix/>
            </a:blip>
            <a:srcRect/>
            <a:stretch/>
          </p:blipFill>
          <p:spPr>
            <a:xfrm>
              <a:off x="11035437" y="101511"/>
              <a:ext cx="904018" cy="139080"/>
            </a:xfrm>
            <a:prstGeom prst="rect">
              <a:avLst/>
            </a:prstGeom>
            <a:noFill/>
            <a:ln>
              <a:noFill/>
            </a:ln>
          </p:spPr>
        </p:pic>
        <p:sp>
          <p:nvSpPr>
            <p:cNvPr id="990" name="Google Shape;990;p199"/>
            <p:cNvSpPr txBox="1"/>
            <p:nvPr/>
          </p:nvSpPr>
          <p:spPr>
            <a:xfrm>
              <a:off x="322872" y="231867"/>
              <a:ext cx="11524122" cy="447064"/>
            </a:xfrm>
            <a:prstGeom prst="rect">
              <a:avLst/>
            </a:prstGeom>
            <a:noFill/>
            <a:ln>
              <a:noFill/>
            </a:ln>
          </p:spPr>
          <p:txBody>
            <a:bodyPr spcFirstLastPara="1" wrap="square" lIns="91425" tIns="45700" rIns="91425" bIns="45700" anchor="t" anchorCtr="0">
              <a:noAutofit/>
            </a:bodyPr>
            <a:lstStyle/>
            <a:p>
              <a:pPr marL="0" marR="0" lvl="0" indent="0" algn="l" rtl="0">
                <a:lnSpc>
                  <a:spcPct val="70000"/>
                </a:lnSpc>
                <a:spcBef>
                  <a:spcPts val="0"/>
                </a:spcBef>
                <a:spcAft>
                  <a:spcPts val="0"/>
                </a:spcAft>
                <a:buClr>
                  <a:srgbClr val="FFFFFF"/>
                </a:buClr>
                <a:buSzPts val="4995"/>
                <a:buFont typeface="Raleway"/>
                <a:buNone/>
              </a:pPr>
              <a:r>
                <a:rPr lang="en-GB" sz="2800" b="1" i="0" u="sng" strike="noStrike" cap="none" dirty="0">
                  <a:solidFill>
                    <a:srgbClr val="FFFFFF"/>
                  </a:solidFill>
                  <a:latin typeface="Raleway"/>
                  <a:ea typeface="Raleway"/>
                  <a:cs typeface="Raleway"/>
                  <a:sym typeface="Raleway"/>
                </a:rPr>
                <a:t>Process Flow </a:t>
              </a:r>
              <a:r>
                <a:rPr lang="en-GB" sz="2800" b="1" i="0" u="sng" strike="noStrike" cap="none" dirty="0">
                  <a:solidFill>
                    <a:srgbClr val="FFFFFF"/>
                  </a:solidFill>
                  <a:latin typeface="Raleway"/>
                  <a:ea typeface="Raleway"/>
                  <a:cs typeface="Raleway"/>
                  <a:sym typeface="Wingdings" panose="05000000000000000000" pitchFamily="2" charset="2"/>
                </a:rPr>
                <a:t> Stroke </a:t>
              </a:r>
              <a:r>
                <a:rPr lang="en-GB" sz="2800" b="1" i="0" u="sng" strike="noStrike" cap="none" dirty="0">
                  <a:solidFill>
                    <a:srgbClr val="FFFFFF"/>
                  </a:solidFill>
                  <a:latin typeface="Raleway"/>
                  <a:ea typeface="Raleway"/>
                  <a:cs typeface="Raleway"/>
                  <a:sym typeface="Raleway"/>
                </a:rPr>
                <a:t> Data Info </a:t>
              </a:r>
              <a:r>
                <a:rPr lang="en-GB" sz="2800" b="1" i="0" u="sng" strike="noStrike" cap="none" dirty="0">
                  <a:solidFill>
                    <a:srgbClr val="FFFFFF"/>
                  </a:solidFill>
                  <a:latin typeface="Raleway"/>
                  <a:ea typeface="Raleway"/>
                  <a:cs typeface="Raleway"/>
                  <a:sym typeface="Wingdings" panose="05000000000000000000" pitchFamily="2" charset="2"/>
                </a:rPr>
                <a:t> Assumptions/Issues</a:t>
              </a:r>
              <a:endParaRPr sz="2800" b="1" i="0" u="sng" strike="noStrike" cap="none" dirty="0">
                <a:solidFill>
                  <a:srgbClr val="FFFFFF"/>
                </a:solidFill>
                <a:latin typeface="Raleway"/>
                <a:ea typeface="Raleway"/>
                <a:cs typeface="Raleway"/>
                <a:sym typeface="Raleway"/>
              </a:endParaRPr>
            </a:p>
          </p:txBody>
        </p:sp>
        <p:sp>
          <p:nvSpPr>
            <p:cNvPr id="10" name="TextBox 9">
              <a:extLst>
                <a:ext uri="{FF2B5EF4-FFF2-40B4-BE49-F238E27FC236}">
                  <a16:creationId xmlns:a16="http://schemas.microsoft.com/office/drawing/2014/main" id="{40BE2441-E1A5-23FC-1509-D5D69D84A5AE}"/>
                </a:ext>
              </a:extLst>
            </p:cNvPr>
            <p:cNvSpPr txBox="1"/>
            <p:nvPr/>
          </p:nvSpPr>
          <p:spPr>
            <a:xfrm>
              <a:off x="0" y="94399"/>
              <a:ext cx="3256230" cy="523220"/>
            </a:xfrm>
            <a:prstGeom prst="rect">
              <a:avLst/>
            </a:prstGeom>
            <a:noFill/>
          </p:spPr>
          <p:txBody>
            <a:bodyPr wrap="square">
              <a:spAutoFit/>
            </a:bodyPr>
            <a:lstStyle/>
            <a:p>
              <a:pPr marL="285750" marR="0" lvl="0" indent="-285750" algn="l" rtl="0">
                <a:lnSpc>
                  <a:spcPct val="100000"/>
                </a:lnSpc>
                <a:spcBef>
                  <a:spcPts val="0"/>
                </a:spcBef>
                <a:spcAft>
                  <a:spcPts val="0"/>
                </a:spcAft>
                <a:buClr>
                  <a:srgbClr val="FFFFFF"/>
                </a:buClr>
                <a:buSzPts val="3200"/>
                <a:buFont typeface="Noto Sans Symbols"/>
                <a:buChar char="✔"/>
              </a:pPr>
              <a:r>
                <a:rPr lang="en-GB" sz="2800" b="1" dirty="0">
                  <a:solidFill>
                    <a:srgbClr val="FFFFFF"/>
                  </a:solidFill>
                  <a:highlight>
                    <a:srgbClr val="808080"/>
                  </a:highlight>
                  <a:latin typeface="Raleway"/>
                  <a:sym typeface="Raleway"/>
                </a:rPr>
                <a:t> </a:t>
              </a:r>
              <a:endParaRPr lang="en-GB" sz="2800" dirty="0">
                <a:highlight>
                  <a:srgbClr val="808080"/>
                </a:highlight>
              </a:endParaRPr>
            </a:p>
          </p:txBody>
        </p:sp>
        <p:sp>
          <p:nvSpPr>
            <p:cNvPr id="12" name="TextBox 11">
              <a:extLst>
                <a:ext uri="{FF2B5EF4-FFF2-40B4-BE49-F238E27FC236}">
                  <a16:creationId xmlns:a16="http://schemas.microsoft.com/office/drawing/2014/main" id="{9C9DD69D-EBEE-4CF8-E777-FE0BD7AA278D}"/>
                </a:ext>
              </a:extLst>
            </p:cNvPr>
            <p:cNvSpPr txBox="1"/>
            <p:nvPr/>
          </p:nvSpPr>
          <p:spPr>
            <a:xfrm>
              <a:off x="4429272" y="689436"/>
              <a:ext cx="4538917" cy="307777"/>
            </a:xfrm>
            <a:prstGeom prst="rect">
              <a:avLst/>
            </a:prstGeom>
            <a:noFill/>
          </p:spPr>
          <p:txBody>
            <a:bodyPr wrap="square">
              <a:spAutoFit/>
            </a:bodyPr>
            <a:lstStyle/>
            <a:p>
              <a:r>
                <a:rPr lang="en-US" sz="1400" dirty="0">
                  <a:solidFill>
                    <a:schemeClr val="bg1"/>
                  </a:solidFill>
                  <a:latin typeface="Courier New" panose="02070309020205020404" pitchFamily="49" charset="0"/>
                </a:rPr>
                <a:t>Target Variable </a:t>
              </a:r>
              <a:r>
                <a:rPr lang="en-US" sz="1400" dirty="0" err="1">
                  <a:solidFill>
                    <a:schemeClr val="bg1"/>
                  </a:solidFill>
                  <a:latin typeface="Courier New" panose="02070309020205020404" pitchFamily="49" charset="0"/>
                </a:rPr>
                <a:t>i.e</a:t>
              </a:r>
              <a:r>
                <a:rPr lang="en-US" sz="1400" dirty="0">
                  <a:solidFill>
                    <a:schemeClr val="bg1"/>
                  </a:solidFill>
                  <a:latin typeface="Courier New" panose="02070309020205020404" pitchFamily="49" charset="0"/>
                </a:rPr>
                <a:t> stroke</a:t>
              </a:r>
              <a:endParaRPr lang="en-SG" dirty="0"/>
            </a:p>
          </p:txBody>
        </p:sp>
      </p:grpSp>
      <p:pic>
        <p:nvPicPr>
          <p:cNvPr id="28" name="Picture 27">
            <a:extLst>
              <a:ext uri="{FF2B5EF4-FFF2-40B4-BE49-F238E27FC236}">
                <a16:creationId xmlns:a16="http://schemas.microsoft.com/office/drawing/2014/main" id="{48521FDE-56BF-4D81-32EA-C49D1D57E9FE}"/>
              </a:ext>
            </a:extLst>
          </p:cNvPr>
          <p:cNvPicPr>
            <a:picLocks noChangeAspect="1"/>
          </p:cNvPicPr>
          <p:nvPr/>
        </p:nvPicPr>
        <p:blipFill>
          <a:blip r:embed="rId7"/>
          <a:stretch>
            <a:fillRect/>
          </a:stretch>
        </p:blipFill>
        <p:spPr>
          <a:xfrm>
            <a:off x="72572" y="4593955"/>
            <a:ext cx="1692230" cy="1267734"/>
          </a:xfrm>
          <a:prstGeom prst="rect">
            <a:avLst/>
          </a:prstGeom>
        </p:spPr>
      </p:pic>
      <p:sp>
        <p:nvSpPr>
          <p:cNvPr id="29" name="Rectangle 28">
            <a:extLst>
              <a:ext uri="{FF2B5EF4-FFF2-40B4-BE49-F238E27FC236}">
                <a16:creationId xmlns:a16="http://schemas.microsoft.com/office/drawing/2014/main" id="{2B45A6E2-34F9-0A9C-103B-FCA83BD8BDBA}"/>
              </a:ext>
            </a:extLst>
          </p:cNvPr>
          <p:cNvSpPr/>
          <p:nvPr/>
        </p:nvSpPr>
        <p:spPr>
          <a:xfrm>
            <a:off x="4666376" y="3725410"/>
            <a:ext cx="3990736" cy="193633"/>
          </a:xfrm>
          <a:prstGeom prst="rect">
            <a:avLst/>
          </a:prstGeom>
          <a:noFill/>
          <a:ln>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30" name="Connector: Elbow 29">
            <a:extLst>
              <a:ext uri="{FF2B5EF4-FFF2-40B4-BE49-F238E27FC236}">
                <a16:creationId xmlns:a16="http://schemas.microsoft.com/office/drawing/2014/main" id="{6B07F3B7-6A9E-2857-7EBE-6420DEB771B3}"/>
              </a:ext>
            </a:extLst>
          </p:cNvPr>
          <p:cNvCxnSpPr>
            <a:cxnSpLocks/>
            <a:stCxn id="29" idx="1"/>
          </p:cNvCxnSpPr>
          <p:nvPr/>
        </p:nvCxnSpPr>
        <p:spPr>
          <a:xfrm rot="10800000" flipV="1">
            <a:off x="2685942" y="3822226"/>
            <a:ext cx="1980434" cy="753229"/>
          </a:xfrm>
          <a:prstGeom prst="bentConnector3">
            <a:avLst>
              <a:gd name="adj1" fmla="val 5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0D553F34-6494-A8B6-CF1F-A947288F735D}"/>
              </a:ext>
            </a:extLst>
          </p:cNvPr>
          <p:cNvPicPr>
            <a:picLocks noChangeAspect="1"/>
          </p:cNvPicPr>
          <p:nvPr/>
        </p:nvPicPr>
        <p:blipFill>
          <a:blip r:embed="rId8"/>
          <a:stretch>
            <a:fillRect/>
          </a:stretch>
        </p:blipFill>
        <p:spPr>
          <a:xfrm>
            <a:off x="1772234" y="4593955"/>
            <a:ext cx="2493738" cy="1267734"/>
          </a:xfrm>
          <a:prstGeom prst="rect">
            <a:avLst/>
          </a:prstGeom>
        </p:spPr>
      </p:pic>
      <p:sp>
        <p:nvSpPr>
          <p:cNvPr id="9" name="Rectangle 1">
            <a:extLst>
              <a:ext uri="{FF2B5EF4-FFF2-40B4-BE49-F238E27FC236}">
                <a16:creationId xmlns:a16="http://schemas.microsoft.com/office/drawing/2014/main" id="{052EBC9C-78A1-1860-58A3-6E276518B53A}"/>
              </a:ext>
            </a:extLst>
          </p:cNvPr>
          <p:cNvSpPr>
            <a:spLocks noChangeArrowheads="1"/>
          </p:cNvSpPr>
          <p:nvPr/>
        </p:nvSpPr>
        <p:spPr bwMode="auto">
          <a:xfrm>
            <a:off x="57638" y="5838584"/>
            <a:ext cx="4805717" cy="724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3174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accent1">
                    <a:lumMod val="40000"/>
                    <a:lumOff val="60000"/>
                  </a:schemeClr>
                </a:solidFill>
                <a:effectLst/>
                <a:latin typeface="Arial" panose="020B0604020202020204" pitchFamily="34" charset="0"/>
              </a:rPr>
              <a:t>Issue: class imbalance because class 0 has more data points or observations than class 1</a:t>
            </a:r>
            <a:endParaRPr kumimoji="0" lang="en-US" altLang="en-US" sz="800" b="0" i="0" u="none" strike="noStrike" cap="none" normalizeH="0" baseline="0" dirty="0">
              <a:ln>
                <a:noFill/>
              </a:ln>
              <a:solidFill>
                <a:schemeClr val="accent1">
                  <a:lumMod val="40000"/>
                  <a:lumOff val="6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accent1">
                  <a:lumMod val="40000"/>
                  <a:lumOff val="60000"/>
                </a:schemeClr>
              </a:solidFill>
              <a:effectLst/>
              <a:latin typeface="Arial" panose="020B0604020202020204" pitchFamily="34" charset="0"/>
            </a:endParaRPr>
          </a:p>
        </p:txBody>
      </p:sp>
      <p:sp>
        <p:nvSpPr>
          <p:cNvPr id="11" name="Rectangle 2">
            <a:extLst>
              <a:ext uri="{FF2B5EF4-FFF2-40B4-BE49-F238E27FC236}">
                <a16:creationId xmlns:a16="http://schemas.microsoft.com/office/drawing/2014/main" id="{4BF3B669-7CCF-DBF2-4EA1-9BD3DA6788DD}"/>
              </a:ext>
            </a:extLst>
          </p:cNvPr>
          <p:cNvSpPr>
            <a:spLocks noChangeArrowheads="1"/>
          </p:cNvSpPr>
          <p:nvPr/>
        </p:nvSpPr>
        <p:spPr bwMode="auto">
          <a:xfrm>
            <a:off x="152400" y="1524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G"/>
          </a:p>
        </p:txBody>
      </p:sp>
      <p:sp>
        <p:nvSpPr>
          <p:cNvPr id="17" name="Rectangle 3">
            <a:extLst>
              <a:ext uri="{FF2B5EF4-FFF2-40B4-BE49-F238E27FC236}">
                <a16:creationId xmlns:a16="http://schemas.microsoft.com/office/drawing/2014/main" id="{11A4E84E-A0CC-DA43-3C78-1F9CB77D487D}"/>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 name="TextBox 20">
            <a:extLst>
              <a:ext uri="{FF2B5EF4-FFF2-40B4-BE49-F238E27FC236}">
                <a16:creationId xmlns:a16="http://schemas.microsoft.com/office/drawing/2014/main" id="{504B55E7-611A-DDF5-442B-EDE8DB15E736}"/>
              </a:ext>
            </a:extLst>
          </p:cNvPr>
          <p:cNvSpPr txBox="1"/>
          <p:nvPr/>
        </p:nvSpPr>
        <p:spPr>
          <a:xfrm>
            <a:off x="3642500" y="6409242"/>
            <a:ext cx="6535974" cy="307777"/>
          </a:xfrm>
          <a:prstGeom prst="rect">
            <a:avLst/>
          </a:prstGeom>
          <a:noFill/>
        </p:spPr>
        <p:txBody>
          <a:bodyPr wrap="square">
            <a:spAutoFit/>
          </a:bodyPr>
          <a:lstStyle/>
          <a:p>
            <a:r>
              <a:rPr lang="en-SG" b="0" i="0" dirty="0">
                <a:solidFill>
                  <a:schemeClr val="accent1">
                    <a:lumMod val="40000"/>
                    <a:lumOff val="60000"/>
                  </a:schemeClr>
                </a:solidFill>
                <a:effectLst/>
                <a:latin typeface="Roboto" panose="02000000000000000000" pitchFamily="2" charset="0"/>
              </a:rPr>
              <a:t>Data </a:t>
            </a:r>
            <a:r>
              <a:rPr lang="en-SG" b="0" i="0" dirty="0">
                <a:solidFill>
                  <a:srgbClr val="212121"/>
                </a:solidFill>
                <a:effectLst/>
                <a:latin typeface="Roboto" panose="02000000000000000000" pitchFamily="2" charset="0"/>
              </a:rPr>
              <a:t>- </a:t>
            </a:r>
            <a:r>
              <a:rPr lang="en-SG" b="0" i="0" dirty="0">
                <a:effectLst/>
                <a:latin typeface="Roboto" panose="02000000000000000000" pitchFamily="2" charset="0"/>
                <a:hlinkClick r:id="rId9"/>
              </a:rPr>
              <a:t>https://www.kaggle.com/datasets/fedesoriano/stroke-prediction-dataset</a:t>
            </a:r>
            <a:endParaRPr lang="en-SG" dirty="0"/>
          </a:p>
        </p:txBody>
      </p:sp>
    </p:spTree>
    <p:extLst>
      <p:ext uri="{BB962C8B-B14F-4D97-AF65-F5344CB8AC3E}">
        <p14:creationId xmlns:p14="http://schemas.microsoft.com/office/powerpoint/2010/main" val="3990433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9" grpId="0"/>
      <p:bldP spid="11" grpId="0" animBg="1"/>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pic>
        <p:nvPicPr>
          <p:cNvPr id="8" name="Picture 7">
            <a:extLst>
              <a:ext uri="{FF2B5EF4-FFF2-40B4-BE49-F238E27FC236}">
                <a16:creationId xmlns:a16="http://schemas.microsoft.com/office/drawing/2014/main" id="{81E67756-295C-BF19-128C-BCC0145532F1}"/>
              </a:ext>
            </a:extLst>
          </p:cNvPr>
          <p:cNvPicPr>
            <a:picLocks noChangeAspect="1"/>
          </p:cNvPicPr>
          <p:nvPr/>
        </p:nvPicPr>
        <p:blipFill>
          <a:blip r:embed="rId3"/>
          <a:stretch>
            <a:fillRect/>
          </a:stretch>
        </p:blipFill>
        <p:spPr>
          <a:xfrm>
            <a:off x="329701" y="3342160"/>
            <a:ext cx="3172268" cy="2543530"/>
          </a:xfrm>
          <a:prstGeom prst="rect">
            <a:avLst/>
          </a:prstGeom>
        </p:spPr>
      </p:pic>
      <p:sp>
        <p:nvSpPr>
          <p:cNvPr id="986" name="Google Shape;986;p199"/>
          <p:cNvSpPr/>
          <p:nvPr/>
        </p:nvSpPr>
        <p:spPr>
          <a:xfrm>
            <a:off x="0" y="43543"/>
            <a:ext cx="12119428" cy="6771203"/>
          </a:xfrm>
          <a:prstGeom prst="rect">
            <a:avLst/>
          </a:prstGeom>
          <a:noFill/>
          <a:ln w="155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987" name="Google Shape;987;p199"/>
          <p:cNvPicPr preferRelativeResize="0"/>
          <p:nvPr/>
        </p:nvPicPr>
        <p:blipFill rotWithShape="1">
          <a:blip r:embed="rId4">
            <a:alphaModFix/>
          </a:blip>
          <a:srcRect/>
          <a:stretch/>
        </p:blipFill>
        <p:spPr>
          <a:xfrm>
            <a:off x="11008256" y="6257138"/>
            <a:ext cx="838738" cy="544412"/>
          </a:xfrm>
          <a:prstGeom prst="rect">
            <a:avLst/>
          </a:prstGeom>
          <a:noFill/>
          <a:ln>
            <a:noFill/>
          </a:ln>
        </p:spPr>
      </p:pic>
      <p:sp>
        <p:nvSpPr>
          <p:cNvPr id="992" name="Google Shape;992;p199"/>
          <p:cNvSpPr/>
          <p:nvPr/>
        </p:nvSpPr>
        <p:spPr>
          <a:xfrm rot="-1944089">
            <a:off x="11337753" y="2946695"/>
            <a:ext cx="515725" cy="411274"/>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93" name="Google Shape;993;p199"/>
          <p:cNvSpPr/>
          <p:nvPr/>
        </p:nvSpPr>
        <p:spPr>
          <a:xfrm rot="-1944089">
            <a:off x="10805625" y="3252507"/>
            <a:ext cx="222583" cy="179307"/>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7" name="Picture 6">
            <a:extLst>
              <a:ext uri="{FF2B5EF4-FFF2-40B4-BE49-F238E27FC236}">
                <a16:creationId xmlns:a16="http://schemas.microsoft.com/office/drawing/2014/main" id="{610006B2-A145-EDB5-A589-A45A2F608D92}"/>
              </a:ext>
            </a:extLst>
          </p:cNvPr>
          <p:cNvPicPr>
            <a:picLocks noChangeAspect="1"/>
          </p:cNvPicPr>
          <p:nvPr/>
        </p:nvPicPr>
        <p:blipFill>
          <a:blip r:embed="rId5"/>
          <a:stretch>
            <a:fillRect/>
          </a:stretch>
        </p:blipFill>
        <p:spPr>
          <a:xfrm>
            <a:off x="192203" y="727108"/>
            <a:ext cx="2493738" cy="2163027"/>
          </a:xfrm>
          <a:prstGeom prst="rect">
            <a:avLst/>
          </a:prstGeom>
        </p:spPr>
      </p:pic>
      <p:sp>
        <p:nvSpPr>
          <p:cNvPr id="4" name="Rectangle 3">
            <a:extLst>
              <a:ext uri="{FF2B5EF4-FFF2-40B4-BE49-F238E27FC236}">
                <a16:creationId xmlns:a16="http://schemas.microsoft.com/office/drawing/2014/main" id="{D5988564-97A3-711E-581A-A203AE929741}"/>
              </a:ext>
            </a:extLst>
          </p:cNvPr>
          <p:cNvSpPr/>
          <p:nvPr/>
        </p:nvSpPr>
        <p:spPr>
          <a:xfrm>
            <a:off x="360088" y="3748426"/>
            <a:ext cx="3141881" cy="210009"/>
          </a:xfrm>
          <a:prstGeom prst="rect">
            <a:avLst/>
          </a:prstGeom>
          <a:noFill/>
          <a:ln>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6" name="Connector: Elbow 5">
            <a:extLst>
              <a:ext uri="{FF2B5EF4-FFF2-40B4-BE49-F238E27FC236}">
                <a16:creationId xmlns:a16="http://schemas.microsoft.com/office/drawing/2014/main" id="{D5B3EDDA-862A-95E6-F0EE-A5B9D695A26F}"/>
              </a:ext>
            </a:extLst>
          </p:cNvPr>
          <p:cNvCxnSpPr>
            <a:cxnSpLocks/>
            <a:stCxn id="4" idx="3"/>
          </p:cNvCxnSpPr>
          <p:nvPr/>
        </p:nvCxnSpPr>
        <p:spPr>
          <a:xfrm flipV="1">
            <a:off x="3501969" y="1085197"/>
            <a:ext cx="197157" cy="2768234"/>
          </a:xfrm>
          <a:prstGeom prst="bentConnector2">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E22AB4C3-5AE8-DBF9-2C10-EFA841E7F06D}"/>
              </a:ext>
            </a:extLst>
          </p:cNvPr>
          <p:cNvCxnSpPr>
            <a:cxnSpLocks/>
          </p:cNvCxnSpPr>
          <p:nvPr/>
        </p:nvCxnSpPr>
        <p:spPr>
          <a:xfrm>
            <a:off x="2478555" y="1758569"/>
            <a:ext cx="1614412" cy="101637"/>
          </a:xfrm>
          <a:prstGeom prst="bentConnector3">
            <a:avLst>
              <a:gd name="adj1" fmla="val 50000"/>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96AD2D4-F616-FA4E-89F2-5F52AE922635}"/>
              </a:ext>
            </a:extLst>
          </p:cNvPr>
          <p:cNvSpPr txBox="1"/>
          <p:nvPr/>
        </p:nvSpPr>
        <p:spPr>
          <a:xfrm>
            <a:off x="4039624" y="1808621"/>
            <a:ext cx="1630245" cy="492443"/>
          </a:xfrm>
          <a:prstGeom prst="rect">
            <a:avLst/>
          </a:prstGeom>
          <a:noFill/>
        </p:spPr>
        <p:txBody>
          <a:bodyPr wrap="square">
            <a:spAutoFit/>
          </a:bodyPr>
          <a:lstStyle/>
          <a:p>
            <a:r>
              <a:rPr lang="en-SG" sz="1300" b="0" dirty="0" err="1">
                <a:solidFill>
                  <a:schemeClr val="bg1"/>
                </a:solidFill>
                <a:effectLst/>
                <a:latin typeface="Courier New" panose="02070309020205020404" pitchFamily="49" charset="0"/>
              </a:rPr>
              <a:t>stroke.shape</a:t>
            </a:r>
            <a:endParaRPr lang="en-SG" sz="1300" b="0" dirty="0">
              <a:solidFill>
                <a:schemeClr val="bg1"/>
              </a:solidFill>
              <a:effectLst/>
              <a:latin typeface="Courier New" panose="02070309020205020404" pitchFamily="49" charset="0"/>
            </a:endParaRPr>
          </a:p>
          <a:p>
            <a:r>
              <a:rPr lang="en-SG" sz="1300" b="0" dirty="0" err="1">
                <a:solidFill>
                  <a:schemeClr val="bg1"/>
                </a:solidFill>
                <a:effectLst/>
                <a:latin typeface="Courier New" panose="02070309020205020404" pitchFamily="49" charset="0"/>
              </a:rPr>
              <a:t>stroke.head</a:t>
            </a:r>
            <a:endParaRPr lang="en-SG" sz="1300" b="0" dirty="0">
              <a:solidFill>
                <a:schemeClr val="bg1"/>
              </a:solidFill>
              <a:effectLst/>
              <a:latin typeface="Courier New" panose="02070309020205020404" pitchFamily="49" charset="0"/>
            </a:endParaRPr>
          </a:p>
        </p:txBody>
      </p:sp>
      <p:grpSp>
        <p:nvGrpSpPr>
          <p:cNvPr id="14" name="Group 13">
            <a:extLst>
              <a:ext uri="{FF2B5EF4-FFF2-40B4-BE49-F238E27FC236}">
                <a16:creationId xmlns:a16="http://schemas.microsoft.com/office/drawing/2014/main" id="{BCB5963B-8438-53D1-74DE-AE3AFE5477B1}"/>
              </a:ext>
            </a:extLst>
          </p:cNvPr>
          <p:cNvGrpSpPr/>
          <p:nvPr/>
        </p:nvGrpSpPr>
        <p:grpSpPr>
          <a:xfrm>
            <a:off x="0" y="94399"/>
            <a:ext cx="12192000" cy="868124"/>
            <a:chOff x="0" y="94399"/>
            <a:chExt cx="11939455" cy="868124"/>
          </a:xfrm>
        </p:grpSpPr>
        <p:pic>
          <p:nvPicPr>
            <p:cNvPr id="988" name="Google Shape;988;p199"/>
            <p:cNvPicPr preferRelativeResize="0"/>
            <p:nvPr/>
          </p:nvPicPr>
          <p:blipFill rotWithShape="1">
            <a:blip r:embed="rId6">
              <a:alphaModFix/>
            </a:blip>
            <a:srcRect/>
            <a:stretch/>
          </p:blipFill>
          <p:spPr>
            <a:xfrm>
              <a:off x="11035437" y="101511"/>
              <a:ext cx="904018" cy="139080"/>
            </a:xfrm>
            <a:prstGeom prst="rect">
              <a:avLst/>
            </a:prstGeom>
            <a:noFill/>
            <a:ln>
              <a:noFill/>
            </a:ln>
          </p:spPr>
        </p:pic>
        <p:sp>
          <p:nvSpPr>
            <p:cNvPr id="990" name="Google Shape;990;p199"/>
            <p:cNvSpPr txBox="1"/>
            <p:nvPr/>
          </p:nvSpPr>
          <p:spPr>
            <a:xfrm>
              <a:off x="322872" y="231867"/>
              <a:ext cx="11524122" cy="447064"/>
            </a:xfrm>
            <a:prstGeom prst="rect">
              <a:avLst/>
            </a:prstGeom>
            <a:noFill/>
            <a:ln>
              <a:noFill/>
            </a:ln>
          </p:spPr>
          <p:txBody>
            <a:bodyPr spcFirstLastPara="1" wrap="square" lIns="91425" tIns="45700" rIns="91425" bIns="45700" anchor="t" anchorCtr="0">
              <a:noAutofit/>
            </a:bodyPr>
            <a:lstStyle/>
            <a:p>
              <a:pPr marL="0" marR="0" lvl="0" indent="0" algn="l" rtl="0">
                <a:lnSpc>
                  <a:spcPct val="70000"/>
                </a:lnSpc>
                <a:spcBef>
                  <a:spcPts val="0"/>
                </a:spcBef>
                <a:spcAft>
                  <a:spcPts val="0"/>
                </a:spcAft>
                <a:buClr>
                  <a:srgbClr val="FFFFFF"/>
                </a:buClr>
                <a:buSzPts val="4995"/>
                <a:buFont typeface="Raleway"/>
                <a:buNone/>
              </a:pPr>
              <a:r>
                <a:rPr lang="en-GB" sz="3600" b="1" i="0" u="sng" strike="noStrike" cap="none" dirty="0">
                  <a:solidFill>
                    <a:srgbClr val="FFFFFF"/>
                  </a:solidFill>
                  <a:latin typeface="Raleway"/>
                  <a:ea typeface="Raleway"/>
                  <a:cs typeface="Raleway"/>
                  <a:sym typeface="Raleway"/>
                </a:rPr>
                <a:t>Process Flow </a:t>
              </a:r>
              <a:r>
                <a:rPr lang="en-GB" sz="3600" b="1" i="0" u="sng" strike="noStrike" cap="none" dirty="0">
                  <a:solidFill>
                    <a:srgbClr val="FFFFFF"/>
                  </a:solidFill>
                  <a:latin typeface="Raleway"/>
                  <a:ea typeface="Raleway"/>
                  <a:cs typeface="Raleway"/>
                  <a:sym typeface="Wingdings" panose="05000000000000000000" pitchFamily="2" charset="2"/>
                </a:rPr>
                <a:t> Stroke </a:t>
              </a:r>
              <a:r>
                <a:rPr lang="en-GB" sz="3600" b="1" i="0" u="sng" strike="noStrike" cap="none" dirty="0">
                  <a:solidFill>
                    <a:srgbClr val="FFFFFF"/>
                  </a:solidFill>
                  <a:latin typeface="Raleway"/>
                  <a:ea typeface="Raleway"/>
                  <a:cs typeface="Raleway"/>
                  <a:sym typeface="Raleway"/>
                </a:rPr>
                <a:t>Data Info </a:t>
              </a:r>
              <a:r>
                <a:rPr lang="en-GB" sz="3600" b="1" i="0" u="sng" strike="noStrike" cap="none" dirty="0">
                  <a:solidFill>
                    <a:srgbClr val="FFFFFF"/>
                  </a:solidFill>
                  <a:latin typeface="Raleway"/>
                  <a:ea typeface="Raleway"/>
                  <a:cs typeface="Raleway"/>
                  <a:sym typeface="Wingdings" panose="05000000000000000000" pitchFamily="2" charset="2"/>
                </a:rPr>
                <a:t> Assumption(1)</a:t>
              </a:r>
              <a:endParaRPr sz="3600" b="1" i="0" u="sng" strike="noStrike" cap="none" dirty="0">
                <a:solidFill>
                  <a:srgbClr val="FFFFFF"/>
                </a:solidFill>
                <a:latin typeface="Raleway"/>
                <a:ea typeface="Raleway"/>
                <a:cs typeface="Raleway"/>
                <a:sym typeface="Raleway"/>
              </a:endParaRPr>
            </a:p>
          </p:txBody>
        </p:sp>
        <p:sp>
          <p:nvSpPr>
            <p:cNvPr id="10" name="TextBox 9">
              <a:extLst>
                <a:ext uri="{FF2B5EF4-FFF2-40B4-BE49-F238E27FC236}">
                  <a16:creationId xmlns:a16="http://schemas.microsoft.com/office/drawing/2014/main" id="{40BE2441-E1A5-23FC-1509-D5D69D84A5AE}"/>
                </a:ext>
              </a:extLst>
            </p:cNvPr>
            <p:cNvSpPr txBox="1"/>
            <p:nvPr/>
          </p:nvSpPr>
          <p:spPr>
            <a:xfrm>
              <a:off x="0" y="94399"/>
              <a:ext cx="3256230" cy="523220"/>
            </a:xfrm>
            <a:prstGeom prst="rect">
              <a:avLst/>
            </a:prstGeom>
            <a:noFill/>
          </p:spPr>
          <p:txBody>
            <a:bodyPr wrap="square">
              <a:spAutoFit/>
            </a:bodyPr>
            <a:lstStyle/>
            <a:p>
              <a:pPr marL="285750" marR="0" lvl="0" indent="-285750" algn="l" rtl="0">
                <a:lnSpc>
                  <a:spcPct val="100000"/>
                </a:lnSpc>
                <a:spcBef>
                  <a:spcPts val="0"/>
                </a:spcBef>
                <a:spcAft>
                  <a:spcPts val="0"/>
                </a:spcAft>
                <a:buClr>
                  <a:srgbClr val="FFFFFF"/>
                </a:buClr>
                <a:buSzPts val="3200"/>
                <a:buFont typeface="Noto Sans Symbols"/>
                <a:buChar char="✔"/>
              </a:pPr>
              <a:r>
                <a:rPr lang="en-GB" sz="2800" b="1" dirty="0">
                  <a:solidFill>
                    <a:srgbClr val="FFFFFF"/>
                  </a:solidFill>
                  <a:highlight>
                    <a:srgbClr val="808080"/>
                  </a:highlight>
                  <a:latin typeface="Raleway"/>
                  <a:sym typeface="Raleway"/>
                </a:rPr>
                <a:t> </a:t>
              </a:r>
              <a:endParaRPr lang="en-GB" sz="2800" dirty="0">
                <a:highlight>
                  <a:srgbClr val="808080"/>
                </a:highlight>
              </a:endParaRPr>
            </a:p>
          </p:txBody>
        </p:sp>
        <p:sp>
          <p:nvSpPr>
            <p:cNvPr id="12" name="TextBox 11">
              <a:extLst>
                <a:ext uri="{FF2B5EF4-FFF2-40B4-BE49-F238E27FC236}">
                  <a16:creationId xmlns:a16="http://schemas.microsoft.com/office/drawing/2014/main" id="{9C9DD69D-EBEE-4CF8-E777-FE0BD7AA278D}"/>
                </a:ext>
              </a:extLst>
            </p:cNvPr>
            <p:cNvSpPr txBox="1"/>
            <p:nvPr/>
          </p:nvSpPr>
          <p:spPr>
            <a:xfrm>
              <a:off x="6543139" y="654746"/>
              <a:ext cx="4538917" cy="307777"/>
            </a:xfrm>
            <a:prstGeom prst="rect">
              <a:avLst/>
            </a:prstGeom>
            <a:noFill/>
          </p:spPr>
          <p:txBody>
            <a:bodyPr wrap="square">
              <a:spAutoFit/>
            </a:bodyPr>
            <a:lstStyle/>
            <a:p>
              <a:r>
                <a:rPr lang="en-US" sz="1400" dirty="0">
                  <a:solidFill>
                    <a:schemeClr val="bg1"/>
                  </a:solidFill>
                  <a:latin typeface="Courier New" panose="02070309020205020404" pitchFamily="49" charset="0"/>
                </a:rPr>
                <a:t>Target Variable </a:t>
              </a:r>
              <a:r>
                <a:rPr lang="en-US" sz="1400" dirty="0" err="1">
                  <a:solidFill>
                    <a:schemeClr val="bg1"/>
                  </a:solidFill>
                  <a:latin typeface="Courier New" panose="02070309020205020404" pitchFamily="49" charset="0"/>
                </a:rPr>
                <a:t>i.e</a:t>
              </a:r>
              <a:r>
                <a:rPr lang="en-US" sz="1400" dirty="0">
                  <a:solidFill>
                    <a:schemeClr val="bg1"/>
                  </a:solidFill>
                  <a:latin typeface="Courier New" panose="02070309020205020404" pitchFamily="49" charset="0"/>
                </a:rPr>
                <a:t> stroke</a:t>
              </a:r>
              <a:endParaRPr lang="en-SG" dirty="0"/>
            </a:p>
          </p:txBody>
        </p:sp>
      </p:grpSp>
      <p:sp>
        <p:nvSpPr>
          <p:cNvPr id="13" name="TextBox 12">
            <a:extLst>
              <a:ext uri="{FF2B5EF4-FFF2-40B4-BE49-F238E27FC236}">
                <a16:creationId xmlns:a16="http://schemas.microsoft.com/office/drawing/2014/main" id="{28A8FACE-BDDA-94B6-AB50-80C60A12E7A8}"/>
              </a:ext>
            </a:extLst>
          </p:cNvPr>
          <p:cNvSpPr txBox="1"/>
          <p:nvPr/>
        </p:nvSpPr>
        <p:spPr>
          <a:xfrm>
            <a:off x="2846098" y="851045"/>
            <a:ext cx="2493738" cy="307777"/>
          </a:xfrm>
          <a:prstGeom prst="rect">
            <a:avLst/>
          </a:prstGeom>
          <a:noFill/>
        </p:spPr>
        <p:txBody>
          <a:bodyPr wrap="square" rtlCol="0">
            <a:spAutoFit/>
          </a:bodyPr>
          <a:lstStyle/>
          <a:p>
            <a:r>
              <a:rPr lang="en-US" dirty="0">
                <a:solidFill>
                  <a:schemeClr val="accent1">
                    <a:lumMod val="40000"/>
                    <a:lumOff val="60000"/>
                  </a:schemeClr>
                </a:solidFill>
              </a:rPr>
              <a:t>No use in our model</a:t>
            </a:r>
            <a:endParaRPr lang="en-SG" dirty="0">
              <a:solidFill>
                <a:schemeClr val="accent1">
                  <a:lumMod val="40000"/>
                  <a:lumOff val="60000"/>
                </a:schemeClr>
              </a:solidFill>
            </a:endParaRPr>
          </a:p>
        </p:txBody>
      </p:sp>
      <p:sp>
        <p:nvSpPr>
          <p:cNvPr id="20" name="TextBox 19">
            <a:extLst>
              <a:ext uri="{FF2B5EF4-FFF2-40B4-BE49-F238E27FC236}">
                <a16:creationId xmlns:a16="http://schemas.microsoft.com/office/drawing/2014/main" id="{5F4542DD-9EFA-8030-E56B-EFE5150D2DD5}"/>
              </a:ext>
            </a:extLst>
          </p:cNvPr>
          <p:cNvSpPr txBox="1"/>
          <p:nvPr/>
        </p:nvSpPr>
        <p:spPr>
          <a:xfrm>
            <a:off x="4047417" y="1336986"/>
            <a:ext cx="4341975" cy="523220"/>
          </a:xfrm>
          <a:prstGeom prst="rect">
            <a:avLst/>
          </a:prstGeom>
          <a:noFill/>
        </p:spPr>
        <p:txBody>
          <a:bodyPr wrap="square">
            <a:spAutoFit/>
          </a:bodyPr>
          <a:lstStyle/>
          <a:p>
            <a:r>
              <a:rPr lang="en-US" b="0" dirty="0">
                <a:solidFill>
                  <a:schemeClr val="accent1">
                    <a:lumMod val="40000"/>
                    <a:lumOff val="60000"/>
                  </a:schemeClr>
                </a:solidFill>
                <a:effectLst/>
                <a:latin typeface="Courier New" panose="02070309020205020404" pitchFamily="49" charset="0"/>
              </a:rPr>
              <a:t>#it is just a unique id</a:t>
            </a:r>
          </a:p>
          <a:p>
            <a:r>
              <a:rPr lang="en-US" b="0" dirty="0" err="1">
                <a:solidFill>
                  <a:schemeClr val="accent1">
                    <a:lumMod val="40000"/>
                    <a:lumOff val="60000"/>
                  </a:schemeClr>
                </a:solidFill>
                <a:effectLst/>
                <a:latin typeface="Courier New" panose="02070309020205020404" pitchFamily="49" charset="0"/>
              </a:rPr>
              <a:t>stroke.drop</a:t>
            </a:r>
            <a:r>
              <a:rPr lang="en-US" b="0" dirty="0">
                <a:solidFill>
                  <a:schemeClr val="accent1">
                    <a:lumMod val="40000"/>
                    <a:lumOff val="60000"/>
                  </a:schemeClr>
                </a:solidFill>
                <a:effectLst/>
                <a:latin typeface="Courier New" panose="02070309020205020404" pitchFamily="49" charset="0"/>
              </a:rPr>
              <a:t>("id",</a:t>
            </a:r>
            <a:r>
              <a:rPr lang="en-US" b="0" dirty="0" err="1">
                <a:solidFill>
                  <a:schemeClr val="accent1">
                    <a:lumMod val="40000"/>
                    <a:lumOff val="60000"/>
                  </a:schemeClr>
                </a:solidFill>
                <a:effectLst/>
                <a:latin typeface="Courier New" panose="02070309020205020404" pitchFamily="49" charset="0"/>
              </a:rPr>
              <a:t>inplace</a:t>
            </a:r>
            <a:r>
              <a:rPr lang="en-US" b="0" dirty="0">
                <a:solidFill>
                  <a:schemeClr val="accent1">
                    <a:lumMod val="40000"/>
                    <a:lumOff val="60000"/>
                  </a:schemeClr>
                </a:solidFill>
                <a:effectLst/>
                <a:latin typeface="Courier New" panose="02070309020205020404" pitchFamily="49" charset="0"/>
              </a:rPr>
              <a:t>=</a:t>
            </a:r>
            <a:r>
              <a:rPr lang="en-US" b="0" dirty="0" err="1">
                <a:solidFill>
                  <a:schemeClr val="accent1">
                    <a:lumMod val="40000"/>
                    <a:lumOff val="60000"/>
                  </a:schemeClr>
                </a:solidFill>
                <a:effectLst/>
                <a:latin typeface="Courier New" panose="02070309020205020404" pitchFamily="49" charset="0"/>
              </a:rPr>
              <a:t>True,axis</a:t>
            </a:r>
            <a:r>
              <a:rPr lang="en-US" b="0" dirty="0">
                <a:solidFill>
                  <a:schemeClr val="accent1">
                    <a:lumMod val="40000"/>
                    <a:lumOff val="60000"/>
                  </a:schemeClr>
                </a:solidFill>
                <a:effectLst/>
                <a:latin typeface="Courier New" panose="02070309020205020404" pitchFamily="49" charset="0"/>
              </a:rPr>
              <a:t>=1)</a:t>
            </a:r>
          </a:p>
        </p:txBody>
      </p:sp>
      <p:pic>
        <p:nvPicPr>
          <p:cNvPr id="18" name="Picture 17">
            <a:extLst>
              <a:ext uri="{FF2B5EF4-FFF2-40B4-BE49-F238E27FC236}">
                <a16:creationId xmlns:a16="http://schemas.microsoft.com/office/drawing/2014/main" id="{E9469129-220F-1697-B6B6-5B9857BA5AB4}"/>
              </a:ext>
            </a:extLst>
          </p:cNvPr>
          <p:cNvPicPr>
            <a:picLocks noChangeAspect="1"/>
          </p:cNvPicPr>
          <p:nvPr/>
        </p:nvPicPr>
        <p:blipFill>
          <a:blip r:embed="rId7"/>
          <a:stretch>
            <a:fillRect/>
          </a:stretch>
        </p:blipFill>
        <p:spPr>
          <a:xfrm>
            <a:off x="4047417" y="2301064"/>
            <a:ext cx="3773789" cy="3954181"/>
          </a:xfrm>
          <a:prstGeom prst="rect">
            <a:avLst/>
          </a:prstGeom>
        </p:spPr>
      </p:pic>
      <p:sp>
        <p:nvSpPr>
          <p:cNvPr id="27" name="TextBox 26">
            <a:extLst>
              <a:ext uri="{FF2B5EF4-FFF2-40B4-BE49-F238E27FC236}">
                <a16:creationId xmlns:a16="http://schemas.microsoft.com/office/drawing/2014/main" id="{761F0E5E-69BB-23E6-F185-A235CAE50150}"/>
              </a:ext>
            </a:extLst>
          </p:cNvPr>
          <p:cNvSpPr txBox="1"/>
          <p:nvPr/>
        </p:nvSpPr>
        <p:spPr>
          <a:xfrm>
            <a:off x="2338028" y="1448588"/>
            <a:ext cx="1535243" cy="738664"/>
          </a:xfrm>
          <a:prstGeom prst="rect">
            <a:avLst/>
          </a:prstGeom>
          <a:solidFill>
            <a:schemeClr val="accent2"/>
          </a:solidFill>
        </p:spPr>
        <p:txBody>
          <a:bodyPr wrap="square" rtlCol="0">
            <a:spAutoFit/>
          </a:bodyPr>
          <a:lstStyle/>
          <a:p>
            <a:r>
              <a:rPr lang="en-US" dirty="0">
                <a:solidFill>
                  <a:schemeClr val="tx2"/>
                </a:solidFill>
              </a:rPr>
              <a:t>Reduce</a:t>
            </a:r>
          </a:p>
          <a:p>
            <a:r>
              <a:rPr lang="en-US" dirty="0">
                <a:solidFill>
                  <a:schemeClr val="tx2"/>
                </a:solidFill>
              </a:rPr>
              <a:t>Find Missing</a:t>
            </a:r>
          </a:p>
          <a:p>
            <a:r>
              <a:rPr lang="en-US" dirty="0">
                <a:solidFill>
                  <a:schemeClr val="tx2"/>
                </a:solidFill>
              </a:rPr>
              <a:t>Fill missing</a:t>
            </a:r>
            <a:endParaRPr lang="en-SG" dirty="0">
              <a:solidFill>
                <a:schemeClr val="tx2"/>
              </a:solidFill>
            </a:endParaRPr>
          </a:p>
        </p:txBody>
      </p:sp>
      <p:sp>
        <p:nvSpPr>
          <p:cNvPr id="33" name="TextBox 32">
            <a:extLst>
              <a:ext uri="{FF2B5EF4-FFF2-40B4-BE49-F238E27FC236}">
                <a16:creationId xmlns:a16="http://schemas.microsoft.com/office/drawing/2014/main" id="{9E4C2FDA-1943-3570-45F8-3FE1CFBAB164}"/>
              </a:ext>
            </a:extLst>
          </p:cNvPr>
          <p:cNvSpPr txBox="1"/>
          <p:nvPr/>
        </p:nvSpPr>
        <p:spPr>
          <a:xfrm>
            <a:off x="8085207" y="2723253"/>
            <a:ext cx="3369257" cy="954107"/>
          </a:xfrm>
          <a:prstGeom prst="rect">
            <a:avLst/>
          </a:prstGeom>
          <a:solidFill>
            <a:schemeClr val="accent1"/>
          </a:solidFill>
        </p:spPr>
        <p:txBody>
          <a:bodyPr wrap="square">
            <a:spAutoFit/>
          </a:bodyPr>
          <a:lstStyle/>
          <a:p>
            <a:pPr algn="l"/>
            <a:r>
              <a:rPr lang="en-US" b="0" i="0" u="sng" dirty="0">
                <a:solidFill>
                  <a:schemeClr val="tx2"/>
                </a:solidFill>
                <a:effectLst/>
                <a:latin typeface="Roboto" panose="02000000000000000000" pitchFamily="2" charset="0"/>
              </a:rPr>
              <a:t>Handling missing values :</a:t>
            </a:r>
          </a:p>
          <a:p>
            <a:pPr algn="l"/>
            <a:r>
              <a:rPr lang="en-US" b="0" i="0" dirty="0" err="1">
                <a:solidFill>
                  <a:schemeClr val="tx2"/>
                </a:solidFill>
                <a:effectLst/>
                <a:latin typeface="Roboto" panose="02000000000000000000" pitchFamily="2" charset="0"/>
              </a:rPr>
              <a:t>bmi</a:t>
            </a:r>
            <a:r>
              <a:rPr lang="en-US" b="0" i="0" dirty="0">
                <a:solidFill>
                  <a:schemeClr val="tx2"/>
                </a:solidFill>
                <a:effectLst/>
                <a:latin typeface="Roboto" panose="02000000000000000000" pitchFamily="2" charset="0"/>
              </a:rPr>
              <a:t> </a:t>
            </a:r>
            <a:r>
              <a:rPr lang="en-US" b="0" i="0" dirty="0">
                <a:solidFill>
                  <a:schemeClr val="tx2"/>
                </a:solidFill>
                <a:effectLst/>
                <a:latin typeface="Roboto" panose="02000000000000000000" pitchFamily="2" charset="0"/>
                <a:sym typeface="Wingdings" panose="05000000000000000000" pitchFamily="2" charset="2"/>
              </a:rPr>
              <a:t></a:t>
            </a:r>
            <a:r>
              <a:rPr lang="en-US" b="0" i="0" dirty="0">
                <a:solidFill>
                  <a:schemeClr val="tx2"/>
                </a:solidFill>
                <a:effectLst/>
                <a:latin typeface="Roboto" panose="02000000000000000000" pitchFamily="2" charset="0"/>
              </a:rPr>
              <a:t> height, weight. </a:t>
            </a:r>
          </a:p>
          <a:p>
            <a:pPr algn="l"/>
            <a:r>
              <a:rPr lang="en-US" b="0" i="0" dirty="0">
                <a:solidFill>
                  <a:schemeClr val="tx2"/>
                </a:solidFill>
                <a:effectLst/>
                <a:latin typeface="Roboto" panose="02000000000000000000" pitchFamily="2" charset="0"/>
              </a:rPr>
              <a:t>        </a:t>
            </a:r>
            <a:r>
              <a:rPr lang="en-US" b="0" i="0" dirty="0">
                <a:solidFill>
                  <a:schemeClr val="tx2"/>
                </a:solidFill>
                <a:effectLst/>
                <a:latin typeface="Roboto" panose="02000000000000000000" pitchFamily="2" charset="0"/>
                <a:sym typeface="Wingdings" panose="05000000000000000000" pitchFamily="2" charset="2"/>
              </a:rPr>
              <a:t></a:t>
            </a:r>
            <a:r>
              <a:rPr lang="en-US" b="0" i="0" dirty="0">
                <a:solidFill>
                  <a:schemeClr val="tx2"/>
                </a:solidFill>
                <a:effectLst/>
                <a:latin typeface="Roboto" panose="02000000000000000000" pitchFamily="2" charset="0"/>
              </a:rPr>
              <a:t>age for children and teens</a:t>
            </a:r>
          </a:p>
          <a:p>
            <a:pPr algn="l"/>
            <a:r>
              <a:rPr lang="en-US" dirty="0">
                <a:solidFill>
                  <a:schemeClr val="tx2"/>
                </a:solidFill>
                <a:latin typeface="Roboto" panose="02000000000000000000" pitchFamily="2" charset="0"/>
              </a:rPr>
              <a:t>           (</a:t>
            </a:r>
            <a:r>
              <a:rPr lang="en-US" b="0" i="0" dirty="0">
                <a:solidFill>
                  <a:schemeClr val="tx2"/>
                </a:solidFill>
                <a:effectLst/>
                <a:latin typeface="Roboto" panose="02000000000000000000" pitchFamily="2" charset="0"/>
              </a:rPr>
              <a:t> but not for adults)</a:t>
            </a:r>
          </a:p>
        </p:txBody>
      </p:sp>
      <p:sp>
        <p:nvSpPr>
          <p:cNvPr id="36" name="TextBox 35">
            <a:extLst>
              <a:ext uri="{FF2B5EF4-FFF2-40B4-BE49-F238E27FC236}">
                <a16:creationId xmlns:a16="http://schemas.microsoft.com/office/drawing/2014/main" id="{A03F71DB-8838-07F5-B7C1-D7620ED6FA24}"/>
              </a:ext>
            </a:extLst>
          </p:cNvPr>
          <p:cNvSpPr txBox="1"/>
          <p:nvPr/>
        </p:nvSpPr>
        <p:spPr>
          <a:xfrm>
            <a:off x="1084959" y="6342682"/>
            <a:ext cx="9169819" cy="307777"/>
          </a:xfrm>
          <a:prstGeom prst="rect">
            <a:avLst/>
          </a:prstGeom>
          <a:noFill/>
        </p:spPr>
        <p:txBody>
          <a:bodyPr wrap="square">
            <a:spAutoFit/>
          </a:bodyPr>
          <a:lstStyle/>
          <a:p>
            <a:pPr algn="l"/>
            <a:r>
              <a:rPr lang="en-US" b="0" i="0" dirty="0">
                <a:solidFill>
                  <a:schemeClr val="tx2"/>
                </a:solidFill>
                <a:effectLst/>
                <a:latin typeface="Roboto" panose="02000000000000000000" pitchFamily="2" charset="0"/>
              </a:rPr>
              <a:t> (source of observation: </a:t>
            </a:r>
            <a:r>
              <a:rPr lang="en-US" b="0" i="0" dirty="0">
                <a:solidFill>
                  <a:schemeClr val="tx2"/>
                </a:solidFill>
                <a:effectLst/>
                <a:latin typeface="Roboto" panose="02000000000000000000" pitchFamily="2" charset="0"/>
                <a:hlinkClick r:id="rId8">
                  <a:extLst>
                    <a:ext uri="{A12FA001-AC4F-418D-AE19-62706E023703}">
                      <ahyp:hlinkClr xmlns:ahyp="http://schemas.microsoft.com/office/drawing/2018/hyperlinkcolor" val="tx"/>
                    </a:ext>
                  </a:extLst>
                </a:hlinkClick>
              </a:rPr>
              <a:t>https://www.cdc.gov/healthyweight/assessing/bmi/adult_bmi/index.html</a:t>
            </a:r>
            <a:r>
              <a:rPr lang="en-US" b="0" i="0" dirty="0">
                <a:solidFill>
                  <a:schemeClr val="tx2"/>
                </a:solidFill>
                <a:effectLst/>
                <a:latin typeface="Roboto" panose="02000000000000000000" pitchFamily="2" charset="0"/>
              </a:rPr>
              <a:t> )</a:t>
            </a:r>
          </a:p>
        </p:txBody>
      </p:sp>
      <p:sp>
        <p:nvSpPr>
          <p:cNvPr id="37" name="TextBox 36">
            <a:extLst>
              <a:ext uri="{FF2B5EF4-FFF2-40B4-BE49-F238E27FC236}">
                <a16:creationId xmlns:a16="http://schemas.microsoft.com/office/drawing/2014/main" id="{7C593CFF-5648-0747-73EF-32CCA210C69F}"/>
              </a:ext>
            </a:extLst>
          </p:cNvPr>
          <p:cNvSpPr txBox="1"/>
          <p:nvPr/>
        </p:nvSpPr>
        <p:spPr>
          <a:xfrm>
            <a:off x="8058368" y="3794148"/>
            <a:ext cx="3369257" cy="523220"/>
          </a:xfrm>
          <a:prstGeom prst="rect">
            <a:avLst/>
          </a:prstGeom>
          <a:noFill/>
        </p:spPr>
        <p:txBody>
          <a:bodyPr wrap="square" rtlCol="0">
            <a:spAutoFit/>
          </a:bodyPr>
          <a:lstStyle/>
          <a:p>
            <a:r>
              <a:rPr lang="en-US" dirty="0">
                <a:solidFill>
                  <a:schemeClr val="tx2"/>
                </a:solidFill>
              </a:rPr>
              <a:t>Solution: Mean of age group was used to fill up</a:t>
            </a:r>
            <a:endParaRPr lang="en-SG" dirty="0">
              <a:solidFill>
                <a:schemeClr val="tx2"/>
              </a:solidFill>
            </a:endParaRPr>
          </a:p>
        </p:txBody>
      </p:sp>
    </p:spTree>
    <p:extLst>
      <p:ext uri="{BB962C8B-B14F-4D97-AF65-F5344CB8AC3E}">
        <p14:creationId xmlns:p14="http://schemas.microsoft.com/office/powerpoint/2010/main" val="1026251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986"/>
                                        </p:tgtEl>
                                        <p:attrNameLst>
                                          <p:attrName>style.visibility</p:attrName>
                                        </p:attrNameLst>
                                      </p:cBhvr>
                                      <p:to>
                                        <p:strVal val="visible"/>
                                      </p:to>
                                    </p:set>
                                    <p:animEffect transition="in" filter="fade">
                                      <p:cBhvr>
                                        <p:cTn id="7" dur="500"/>
                                        <p:tgtEl>
                                          <p:spTgt spid="986"/>
                                        </p:tgtEl>
                                      </p:cBhvr>
                                    </p:animEffect>
                                  </p:childTnLst>
                                </p:cTn>
                              </p:par>
                              <p:par>
                                <p:cTn id="8" presetID="1"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par>
                                <p:cTn id="15" presetID="16" presetClass="entr" presetSubtype="21"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par>
                                <p:cTn id="18" presetID="2" presetClass="entr" presetSubtype="4" fill="hold" nodeType="withEffect">
                                  <p:stCondLst>
                                    <p:cond delay="0"/>
                                  </p:stCondLst>
                                  <p:childTnLst>
                                    <p:set>
                                      <p:cBhvr>
                                        <p:cTn id="19" dur="1" fill="hold">
                                          <p:stCondLst>
                                            <p:cond delay="0"/>
                                          </p:stCondLst>
                                        </p:cTn>
                                        <p:tgtEl>
                                          <p:spTgt spid="48"/>
                                        </p:tgtEl>
                                        <p:attrNameLst>
                                          <p:attrName>style.visibility</p:attrName>
                                        </p:attrNameLst>
                                      </p:cBhvr>
                                      <p:to>
                                        <p:strVal val="visible"/>
                                      </p:to>
                                    </p:set>
                                    <p:anim calcmode="lin" valueType="num">
                                      <p:cBhvr additive="base">
                                        <p:cTn id="20" dur="500" fill="hold"/>
                                        <p:tgtEl>
                                          <p:spTgt spid="48"/>
                                        </p:tgtEl>
                                        <p:attrNameLst>
                                          <p:attrName>ppt_x</p:attrName>
                                        </p:attrNameLst>
                                      </p:cBhvr>
                                      <p:tavLst>
                                        <p:tav tm="0">
                                          <p:val>
                                            <p:strVal val="#ppt_x"/>
                                          </p:val>
                                        </p:tav>
                                        <p:tav tm="100000">
                                          <p:val>
                                            <p:strVal val="#ppt_x"/>
                                          </p:val>
                                        </p:tav>
                                      </p:tavLst>
                                    </p:anim>
                                    <p:anim calcmode="lin" valueType="num">
                                      <p:cBhvr additive="base">
                                        <p:cTn id="21" dur="500" fill="hold"/>
                                        <p:tgtEl>
                                          <p:spTgt spid="48"/>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52"/>
                                        </p:tgtEl>
                                        <p:attrNameLst>
                                          <p:attrName>style.visibility</p:attrName>
                                        </p:attrNameLst>
                                      </p:cBhvr>
                                      <p:to>
                                        <p:strVal val="visible"/>
                                      </p:to>
                                    </p:set>
                                    <p:anim calcmode="lin" valueType="num">
                                      <p:cBhvr additive="base">
                                        <p:cTn id="24" dur="500" fill="hold"/>
                                        <p:tgtEl>
                                          <p:spTgt spid="52"/>
                                        </p:tgtEl>
                                        <p:attrNameLst>
                                          <p:attrName>ppt_x</p:attrName>
                                        </p:attrNameLst>
                                      </p:cBhvr>
                                      <p:tavLst>
                                        <p:tav tm="0">
                                          <p:val>
                                            <p:strVal val="#ppt_x"/>
                                          </p:val>
                                        </p:tav>
                                        <p:tav tm="100000">
                                          <p:val>
                                            <p:strVal val="#ppt_x"/>
                                          </p:val>
                                        </p:tav>
                                      </p:tavLst>
                                    </p:anim>
                                    <p:anim calcmode="lin" valueType="num">
                                      <p:cBhvr additive="base">
                                        <p:cTn id="25"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199"/>
          <p:cNvSpPr/>
          <p:nvPr/>
        </p:nvSpPr>
        <p:spPr>
          <a:xfrm>
            <a:off x="0" y="43543"/>
            <a:ext cx="12119428" cy="6771203"/>
          </a:xfrm>
          <a:prstGeom prst="rect">
            <a:avLst/>
          </a:prstGeom>
          <a:noFill/>
          <a:ln w="155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987" name="Google Shape;987;p199"/>
          <p:cNvPicPr preferRelativeResize="0"/>
          <p:nvPr/>
        </p:nvPicPr>
        <p:blipFill rotWithShape="1">
          <a:blip r:embed="rId3">
            <a:alphaModFix/>
          </a:blip>
          <a:srcRect/>
          <a:stretch/>
        </p:blipFill>
        <p:spPr>
          <a:xfrm>
            <a:off x="11008256" y="6257138"/>
            <a:ext cx="838738" cy="544412"/>
          </a:xfrm>
          <a:prstGeom prst="rect">
            <a:avLst/>
          </a:prstGeom>
          <a:noFill/>
          <a:ln>
            <a:noFill/>
          </a:ln>
        </p:spPr>
      </p:pic>
      <p:pic>
        <p:nvPicPr>
          <p:cNvPr id="7" name="Picture 6">
            <a:extLst>
              <a:ext uri="{FF2B5EF4-FFF2-40B4-BE49-F238E27FC236}">
                <a16:creationId xmlns:a16="http://schemas.microsoft.com/office/drawing/2014/main" id="{610006B2-A145-EDB5-A589-A45A2F608D92}"/>
              </a:ext>
            </a:extLst>
          </p:cNvPr>
          <p:cNvPicPr>
            <a:picLocks noChangeAspect="1"/>
          </p:cNvPicPr>
          <p:nvPr/>
        </p:nvPicPr>
        <p:blipFill>
          <a:blip r:embed="rId4"/>
          <a:stretch>
            <a:fillRect/>
          </a:stretch>
        </p:blipFill>
        <p:spPr>
          <a:xfrm>
            <a:off x="192203" y="727108"/>
            <a:ext cx="2493738" cy="2163027"/>
          </a:xfrm>
          <a:prstGeom prst="rect">
            <a:avLst/>
          </a:prstGeom>
        </p:spPr>
      </p:pic>
      <p:cxnSp>
        <p:nvCxnSpPr>
          <p:cNvPr id="48" name="Connector: Elbow 47">
            <a:extLst>
              <a:ext uri="{FF2B5EF4-FFF2-40B4-BE49-F238E27FC236}">
                <a16:creationId xmlns:a16="http://schemas.microsoft.com/office/drawing/2014/main" id="{E22AB4C3-5AE8-DBF9-2C10-EFA841E7F06D}"/>
              </a:ext>
            </a:extLst>
          </p:cNvPr>
          <p:cNvCxnSpPr>
            <a:cxnSpLocks/>
          </p:cNvCxnSpPr>
          <p:nvPr/>
        </p:nvCxnSpPr>
        <p:spPr>
          <a:xfrm rot="16200000" flipH="1">
            <a:off x="1933930" y="2303193"/>
            <a:ext cx="1488839" cy="399589"/>
          </a:xfrm>
          <a:prstGeom prst="bentConnector3">
            <a:avLst>
              <a:gd name="adj1" fmla="val 1345"/>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BCB5963B-8438-53D1-74DE-AE3AFE5477B1}"/>
              </a:ext>
            </a:extLst>
          </p:cNvPr>
          <p:cNvGrpSpPr/>
          <p:nvPr/>
        </p:nvGrpSpPr>
        <p:grpSpPr>
          <a:xfrm>
            <a:off x="0" y="94399"/>
            <a:ext cx="12192000" cy="795971"/>
            <a:chOff x="0" y="94399"/>
            <a:chExt cx="11939455" cy="795971"/>
          </a:xfrm>
        </p:grpSpPr>
        <p:pic>
          <p:nvPicPr>
            <p:cNvPr id="988" name="Google Shape;988;p199"/>
            <p:cNvPicPr preferRelativeResize="0"/>
            <p:nvPr/>
          </p:nvPicPr>
          <p:blipFill rotWithShape="1">
            <a:blip r:embed="rId5">
              <a:alphaModFix/>
            </a:blip>
            <a:srcRect/>
            <a:stretch/>
          </p:blipFill>
          <p:spPr>
            <a:xfrm>
              <a:off x="11035437" y="101511"/>
              <a:ext cx="904018" cy="139080"/>
            </a:xfrm>
            <a:prstGeom prst="rect">
              <a:avLst/>
            </a:prstGeom>
            <a:noFill/>
            <a:ln>
              <a:noFill/>
            </a:ln>
          </p:spPr>
        </p:pic>
        <p:sp>
          <p:nvSpPr>
            <p:cNvPr id="990" name="Google Shape;990;p199"/>
            <p:cNvSpPr txBox="1"/>
            <p:nvPr/>
          </p:nvSpPr>
          <p:spPr>
            <a:xfrm>
              <a:off x="322872" y="231867"/>
              <a:ext cx="11524122" cy="447064"/>
            </a:xfrm>
            <a:prstGeom prst="rect">
              <a:avLst/>
            </a:prstGeom>
            <a:noFill/>
            <a:ln>
              <a:noFill/>
            </a:ln>
          </p:spPr>
          <p:txBody>
            <a:bodyPr spcFirstLastPara="1" wrap="square" lIns="91425" tIns="45700" rIns="91425" bIns="45700" anchor="t" anchorCtr="0">
              <a:noAutofit/>
            </a:bodyPr>
            <a:lstStyle/>
            <a:p>
              <a:pPr marL="0" marR="0" lvl="0" indent="0" algn="l" rtl="0">
                <a:lnSpc>
                  <a:spcPct val="70000"/>
                </a:lnSpc>
                <a:spcBef>
                  <a:spcPts val="0"/>
                </a:spcBef>
                <a:spcAft>
                  <a:spcPts val="0"/>
                </a:spcAft>
                <a:buClr>
                  <a:srgbClr val="FFFFFF"/>
                </a:buClr>
                <a:buSzPts val="4995"/>
                <a:buFont typeface="Raleway"/>
                <a:buNone/>
              </a:pPr>
              <a:r>
                <a:rPr lang="en-GB" sz="3600" b="1" i="0" u="sng" strike="noStrike" cap="none" dirty="0">
                  <a:solidFill>
                    <a:srgbClr val="FFFFFF"/>
                  </a:solidFill>
                  <a:latin typeface="Raleway"/>
                  <a:ea typeface="Raleway"/>
                  <a:cs typeface="Raleway"/>
                  <a:sym typeface="Raleway"/>
                </a:rPr>
                <a:t>Process Flow </a:t>
              </a:r>
              <a:r>
                <a:rPr lang="en-GB" sz="3600" b="1" i="0" u="sng" strike="noStrike" cap="none" dirty="0">
                  <a:solidFill>
                    <a:srgbClr val="FFFFFF"/>
                  </a:solidFill>
                  <a:latin typeface="Raleway"/>
                  <a:ea typeface="Raleway"/>
                  <a:cs typeface="Raleway"/>
                  <a:sym typeface="Wingdings" panose="05000000000000000000" pitchFamily="2" charset="2"/>
                </a:rPr>
                <a:t> Data Insights</a:t>
              </a:r>
              <a:endParaRPr sz="3600" b="1" i="0" u="sng" strike="noStrike" cap="none" dirty="0">
                <a:solidFill>
                  <a:srgbClr val="FFFFFF"/>
                </a:solidFill>
                <a:latin typeface="Raleway"/>
                <a:ea typeface="Raleway"/>
                <a:cs typeface="Raleway"/>
                <a:sym typeface="Raleway"/>
              </a:endParaRPr>
            </a:p>
          </p:txBody>
        </p:sp>
        <p:sp>
          <p:nvSpPr>
            <p:cNvPr id="10" name="TextBox 9">
              <a:extLst>
                <a:ext uri="{FF2B5EF4-FFF2-40B4-BE49-F238E27FC236}">
                  <a16:creationId xmlns:a16="http://schemas.microsoft.com/office/drawing/2014/main" id="{40BE2441-E1A5-23FC-1509-D5D69D84A5AE}"/>
                </a:ext>
              </a:extLst>
            </p:cNvPr>
            <p:cNvSpPr txBox="1"/>
            <p:nvPr/>
          </p:nvSpPr>
          <p:spPr>
            <a:xfrm>
              <a:off x="0" y="94399"/>
              <a:ext cx="3256230" cy="523220"/>
            </a:xfrm>
            <a:prstGeom prst="rect">
              <a:avLst/>
            </a:prstGeom>
            <a:noFill/>
          </p:spPr>
          <p:txBody>
            <a:bodyPr wrap="square">
              <a:spAutoFit/>
            </a:bodyPr>
            <a:lstStyle/>
            <a:p>
              <a:pPr marL="285750" marR="0" lvl="0" indent="-285750" algn="l" rtl="0">
                <a:lnSpc>
                  <a:spcPct val="100000"/>
                </a:lnSpc>
                <a:spcBef>
                  <a:spcPts val="0"/>
                </a:spcBef>
                <a:spcAft>
                  <a:spcPts val="0"/>
                </a:spcAft>
                <a:buClr>
                  <a:srgbClr val="FFFFFF"/>
                </a:buClr>
                <a:buSzPts val="3200"/>
                <a:buFont typeface="Noto Sans Symbols"/>
                <a:buChar char="✔"/>
              </a:pPr>
              <a:r>
                <a:rPr lang="en-GB" sz="2800" b="1" dirty="0">
                  <a:solidFill>
                    <a:srgbClr val="FFFFFF"/>
                  </a:solidFill>
                  <a:highlight>
                    <a:srgbClr val="808080"/>
                  </a:highlight>
                  <a:latin typeface="Raleway"/>
                  <a:sym typeface="Raleway"/>
                </a:rPr>
                <a:t> </a:t>
              </a:r>
              <a:endParaRPr lang="en-GB" sz="2800" dirty="0">
                <a:highlight>
                  <a:srgbClr val="808080"/>
                </a:highlight>
              </a:endParaRPr>
            </a:p>
          </p:txBody>
        </p:sp>
        <p:sp>
          <p:nvSpPr>
            <p:cNvPr id="12" name="TextBox 11">
              <a:extLst>
                <a:ext uri="{FF2B5EF4-FFF2-40B4-BE49-F238E27FC236}">
                  <a16:creationId xmlns:a16="http://schemas.microsoft.com/office/drawing/2014/main" id="{9C9DD69D-EBEE-4CF8-E777-FE0BD7AA278D}"/>
                </a:ext>
              </a:extLst>
            </p:cNvPr>
            <p:cNvSpPr txBox="1"/>
            <p:nvPr/>
          </p:nvSpPr>
          <p:spPr>
            <a:xfrm>
              <a:off x="3023390" y="582593"/>
              <a:ext cx="4538917" cy="307777"/>
            </a:xfrm>
            <a:prstGeom prst="rect">
              <a:avLst/>
            </a:prstGeom>
            <a:noFill/>
          </p:spPr>
          <p:txBody>
            <a:bodyPr wrap="square">
              <a:spAutoFit/>
            </a:bodyPr>
            <a:lstStyle/>
            <a:p>
              <a:endParaRPr lang="en-SG" dirty="0"/>
            </a:p>
          </p:txBody>
        </p:sp>
      </p:grpSp>
      <p:grpSp>
        <p:nvGrpSpPr>
          <p:cNvPr id="2" name="Group 1">
            <a:extLst>
              <a:ext uri="{FF2B5EF4-FFF2-40B4-BE49-F238E27FC236}">
                <a16:creationId xmlns:a16="http://schemas.microsoft.com/office/drawing/2014/main" id="{439B26B2-293A-4748-5F22-B99374FB45D1}"/>
              </a:ext>
            </a:extLst>
          </p:cNvPr>
          <p:cNvGrpSpPr/>
          <p:nvPr/>
        </p:nvGrpSpPr>
        <p:grpSpPr>
          <a:xfrm>
            <a:off x="72572" y="2938312"/>
            <a:ext cx="4297547" cy="3575402"/>
            <a:chOff x="8119890" y="2659302"/>
            <a:chExt cx="4588347" cy="3811288"/>
          </a:xfrm>
        </p:grpSpPr>
        <p:pic>
          <p:nvPicPr>
            <p:cNvPr id="3" name="Picture 2" descr="Regression Algorithms - Atmosera">
              <a:extLst>
                <a:ext uri="{FF2B5EF4-FFF2-40B4-BE49-F238E27FC236}">
                  <a16:creationId xmlns:a16="http://schemas.microsoft.com/office/drawing/2014/main" id="{688AD43B-6D7F-5096-764D-923F681A17F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790" b="3542"/>
            <a:stretch/>
          </p:blipFill>
          <p:spPr bwMode="auto">
            <a:xfrm>
              <a:off x="8197541" y="3040146"/>
              <a:ext cx="3074894" cy="312240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3F64F80-546D-CD98-5BDC-5B0AD36F1346}"/>
                </a:ext>
              </a:extLst>
            </p:cNvPr>
            <p:cNvSpPr/>
            <p:nvPr/>
          </p:nvSpPr>
          <p:spPr>
            <a:xfrm>
              <a:off x="8154822" y="2659302"/>
              <a:ext cx="2193680" cy="461665"/>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400" b="1" cap="none" spc="0" dirty="0">
                  <a:ln/>
                  <a:solidFill>
                    <a:schemeClr val="accent4"/>
                  </a:solidFill>
                  <a:effectLst/>
                </a:rPr>
                <a:t>Pair plots</a:t>
              </a:r>
            </a:p>
          </p:txBody>
        </p:sp>
        <p:sp>
          <p:nvSpPr>
            <p:cNvPr id="9" name="TextBox 8">
              <a:extLst>
                <a:ext uri="{FF2B5EF4-FFF2-40B4-BE49-F238E27FC236}">
                  <a16:creationId xmlns:a16="http://schemas.microsoft.com/office/drawing/2014/main" id="{C5B8439E-39A8-8213-3F48-043A6B57A382}"/>
                </a:ext>
              </a:extLst>
            </p:cNvPr>
            <p:cNvSpPr txBox="1"/>
            <p:nvPr/>
          </p:nvSpPr>
          <p:spPr>
            <a:xfrm>
              <a:off x="8119890" y="6175316"/>
              <a:ext cx="4588347" cy="295274"/>
            </a:xfrm>
            <a:prstGeom prst="rect">
              <a:avLst/>
            </a:prstGeom>
            <a:noFill/>
            <a:ln>
              <a:solidFill>
                <a:schemeClr val="accent1"/>
              </a:solidFill>
            </a:ln>
          </p:spPr>
          <p:txBody>
            <a:bodyPr wrap="square" rtlCol="0">
              <a:spAutoFit/>
            </a:bodyPr>
            <a:lstStyle/>
            <a:p>
              <a:r>
                <a:rPr lang="en-US" sz="1200" dirty="0">
                  <a:solidFill>
                    <a:schemeClr val="accent1">
                      <a:lumMod val="40000"/>
                      <a:lumOff val="60000"/>
                    </a:schemeClr>
                  </a:solidFill>
                  <a:highlight>
                    <a:srgbClr val="000000"/>
                  </a:highlight>
                </a:rPr>
                <a:t>Insights: </a:t>
              </a:r>
              <a:r>
                <a:rPr lang="en-US" sz="1200" dirty="0">
                  <a:solidFill>
                    <a:schemeClr val="accent4">
                      <a:lumMod val="75000"/>
                    </a:schemeClr>
                  </a:solidFill>
                </a:rPr>
                <a:t>Which shows the relation between variables</a:t>
              </a:r>
              <a:endParaRPr lang="en-SG" sz="1200" dirty="0">
                <a:solidFill>
                  <a:schemeClr val="accent4">
                    <a:lumMod val="75000"/>
                  </a:schemeClr>
                </a:solidFill>
              </a:endParaRPr>
            </a:p>
          </p:txBody>
        </p:sp>
      </p:grpSp>
      <p:sp>
        <p:nvSpPr>
          <p:cNvPr id="17" name="TextBox 16">
            <a:extLst>
              <a:ext uri="{FF2B5EF4-FFF2-40B4-BE49-F238E27FC236}">
                <a16:creationId xmlns:a16="http://schemas.microsoft.com/office/drawing/2014/main" id="{3CF2C593-E9DC-E8E5-D9A9-B875363E15F5}"/>
              </a:ext>
            </a:extLst>
          </p:cNvPr>
          <p:cNvSpPr txBox="1"/>
          <p:nvPr/>
        </p:nvSpPr>
        <p:spPr>
          <a:xfrm>
            <a:off x="2878144" y="590463"/>
            <a:ext cx="3371364" cy="307777"/>
          </a:xfrm>
          <a:prstGeom prst="rect">
            <a:avLst/>
          </a:prstGeom>
          <a:noFill/>
        </p:spPr>
        <p:txBody>
          <a:bodyPr wrap="square" rtlCol="0">
            <a:spAutoFit/>
          </a:bodyPr>
          <a:lstStyle/>
          <a:p>
            <a:r>
              <a:rPr lang="en-US" dirty="0">
                <a:solidFill>
                  <a:schemeClr val="tx2"/>
                </a:solidFill>
              </a:rPr>
              <a:t>Stroke info (stroke=1)/ Insights</a:t>
            </a:r>
            <a:endParaRPr lang="en-SG" dirty="0">
              <a:solidFill>
                <a:schemeClr val="tx2"/>
              </a:solidFill>
            </a:endParaRPr>
          </a:p>
        </p:txBody>
      </p:sp>
      <p:pic>
        <p:nvPicPr>
          <p:cNvPr id="21" name="Picture 20">
            <a:extLst>
              <a:ext uri="{FF2B5EF4-FFF2-40B4-BE49-F238E27FC236}">
                <a16:creationId xmlns:a16="http://schemas.microsoft.com/office/drawing/2014/main" id="{3268068B-6FD5-C1D4-7D07-F420C7B00610}"/>
              </a:ext>
            </a:extLst>
          </p:cNvPr>
          <p:cNvPicPr>
            <a:picLocks noChangeAspect="1"/>
          </p:cNvPicPr>
          <p:nvPr/>
        </p:nvPicPr>
        <p:blipFill>
          <a:blip r:embed="rId7"/>
          <a:stretch>
            <a:fillRect/>
          </a:stretch>
        </p:blipFill>
        <p:spPr>
          <a:xfrm>
            <a:off x="3265501" y="1037527"/>
            <a:ext cx="2583004" cy="2583004"/>
          </a:xfrm>
          <a:prstGeom prst="rect">
            <a:avLst/>
          </a:prstGeom>
        </p:spPr>
      </p:pic>
      <p:pic>
        <p:nvPicPr>
          <p:cNvPr id="23" name="Picture 22">
            <a:extLst>
              <a:ext uri="{FF2B5EF4-FFF2-40B4-BE49-F238E27FC236}">
                <a16:creationId xmlns:a16="http://schemas.microsoft.com/office/drawing/2014/main" id="{A5D5F217-6A91-E62D-8DEF-19B84CF97CF4}"/>
              </a:ext>
            </a:extLst>
          </p:cNvPr>
          <p:cNvPicPr>
            <a:picLocks noChangeAspect="1"/>
          </p:cNvPicPr>
          <p:nvPr/>
        </p:nvPicPr>
        <p:blipFill>
          <a:blip r:embed="rId8"/>
          <a:stretch>
            <a:fillRect/>
          </a:stretch>
        </p:blipFill>
        <p:spPr>
          <a:xfrm>
            <a:off x="6175387" y="1024512"/>
            <a:ext cx="2480160" cy="2576343"/>
          </a:xfrm>
          <a:prstGeom prst="rect">
            <a:avLst/>
          </a:prstGeom>
        </p:spPr>
      </p:pic>
      <p:pic>
        <p:nvPicPr>
          <p:cNvPr id="25" name="Picture 24">
            <a:extLst>
              <a:ext uri="{FF2B5EF4-FFF2-40B4-BE49-F238E27FC236}">
                <a16:creationId xmlns:a16="http://schemas.microsoft.com/office/drawing/2014/main" id="{3B88A7D8-F3E5-0C9A-E33F-241DD353280D}"/>
              </a:ext>
            </a:extLst>
          </p:cNvPr>
          <p:cNvPicPr>
            <a:picLocks noChangeAspect="1"/>
          </p:cNvPicPr>
          <p:nvPr/>
        </p:nvPicPr>
        <p:blipFill>
          <a:blip r:embed="rId9"/>
          <a:stretch>
            <a:fillRect/>
          </a:stretch>
        </p:blipFill>
        <p:spPr>
          <a:xfrm>
            <a:off x="8994922" y="1024512"/>
            <a:ext cx="2549189" cy="2604307"/>
          </a:xfrm>
          <a:prstGeom prst="rect">
            <a:avLst/>
          </a:prstGeom>
        </p:spPr>
      </p:pic>
      <p:pic>
        <p:nvPicPr>
          <p:cNvPr id="28" name="Picture 27">
            <a:extLst>
              <a:ext uri="{FF2B5EF4-FFF2-40B4-BE49-F238E27FC236}">
                <a16:creationId xmlns:a16="http://schemas.microsoft.com/office/drawing/2014/main" id="{6E39F453-E36B-704B-2580-5D0CAA1D65EC}"/>
              </a:ext>
            </a:extLst>
          </p:cNvPr>
          <p:cNvPicPr>
            <a:picLocks noChangeAspect="1"/>
          </p:cNvPicPr>
          <p:nvPr/>
        </p:nvPicPr>
        <p:blipFill>
          <a:blip r:embed="rId10"/>
          <a:stretch>
            <a:fillRect/>
          </a:stretch>
        </p:blipFill>
        <p:spPr>
          <a:xfrm>
            <a:off x="3251942" y="3653711"/>
            <a:ext cx="2596563" cy="2583004"/>
          </a:xfrm>
          <a:prstGeom prst="rect">
            <a:avLst/>
          </a:prstGeom>
        </p:spPr>
      </p:pic>
      <p:pic>
        <p:nvPicPr>
          <p:cNvPr id="30" name="Picture 29">
            <a:extLst>
              <a:ext uri="{FF2B5EF4-FFF2-40B4-BE49-F238E27FC236}">
                <a16:creationId xmlns:a16="http://schemas.microsoft.com/office/drawing/2014/main" id="{A159169A-0F15-EA93-5159-26C7F645183D}"/>
              </a:ext>
            </a:extLst>
          </p:cNvPr>
          <p:cNvPicPr>
            <a:picLocks noChangeAspect="1"/>
          </p:cNvPicPr>
          <p:nvPr/>
        </p:nvPicPr>
        <p:blipFill>
          <a:blip r:embed="rId11"/>
          <a:stretch>
            <a:fillRect/>
          </a:stretch>
        </p:blipFill>
        <p:spPr>
          <a:xfrm>
            <a:off x="6108974" y="3653711"/>
            <a:ext cx="2634728" cy="2627665"/>
          </a:xfrm>
          <a:prstGeom prst="rect">
            <a:avLst/>
          </a:prstGeom>
        </p:spPr>
      </p:pic>
      <p:sp>
        <p:nvSpPr>
          <p:cNvPr id="31" name="TextBox 30">
            <a:extLst>
              <a:ext uri="{FF2B5EF4-FFF2-40B4-BE49-F238E27FC236}">
                <a16:creationId xmlns:a16="http://schemas.microsoft.com/office/drawing/2014/main" id="{BA30FE18-123F-E9CB-46B3-0D521E61A31F}"/>
              </a:ext>
            </a:extLst>
          </p:cNvPr>
          <p:cNvSpPr txBox="1"/>
          <p:nvPr/>
        </p:nvSpPr>
        <p:spPr>
          <a:xfrm>
            <a:off x="8994922" y="3946436"/>
            <a:ext cx="2939779" cy="1815882"/>
          </a:xfrm>
          <a:prstGeom prst="rect">
            <a:avLst/>
          </a:prstGeom>
          <a:solidFill>
            <a:schemeClr val="accent1"/>
          </a:solidFill>
        </p:spPr>
        <p:txBody>
          <a:bodyPr wrap="square" rtlCol="0">
            <a:spAutoFit/>
          </a:bodyPr>
          <a:lstStyle/>
          <a:p>
            <a:r>
              <a:rPr lang="en-US" u="sng" dirty="0">
                <a:solidFill>
                  <a:schemeClr val="tx2"/>
                </a:solidFill>
              </a:rPr>
              <a:t> Insights: </a:t>
            </a:r>
          </a:p>
          <a:p>
            <a:pPr marL="342900" indent="-342900">
              <a:buAutoNum type="arabicPeriod"/>
            </a:pPr>
            <a:r>
              <a:rPr lang="en-US" dirty="0">
                <a:solidFill>
                  <a:schemeClr val="tx2"/>
                </a:solidFill>
              </a:rPr>
              <a:t>Female &gt; Male</a:t>
            </a:r>
          </a:p>
          <a:p>
            <a:pPr marL="342900" indent="-342900">
              <a:buAutoNum type="arabicPeriod"/>
            </a:pPr>
            <a:r>
              <a:rPr lang="en-US" dirty="0">
                <a:solidFill>
                  <a:schemeClr val="tx2"/>
                </a:solidFill>
              </a:rPr>
              <a:t>Chances increase with age</a:t>
            </a:r>
          </a:p>
          <a:p>
            <a:pPr marL="342900" indent="-342900">
              <a:buAutoNum type="arabicPeriod"/>
            </a:pPr>
            <a:r>
              <a:rPr lang="en-US" dirty="0">
                <a:solidFill>
                  <a:schemeClr val="tx2"/>
                </a:solidFill>
              </a:rPr>
              <a:t>30 % (approx.)of them already suffer from hypertension</a:t>
            </a:r>
          </a:p>
          <a:p>
            <a:pPr marL="342900" indent="-342900">
              <a:buAutoNum type="arabicPeriod"/>
            </a:pPr>
            <a:r>
              <a:rPr lang="en-US" dirty="0">
                <a:solidFill>
                  <a:schemeClr val="tx2"/>
                </a:solidFill>
              </a:rPr>
              <a:t>25% (approx.)of them already suffer from heart disease</a:t>
            </a:r>
          </a:p>
          <a:p>
            <a:pPr marL="342900" indent="-342900">
              <a:buAutoNum type="arabicPeriod"/>
            </a:pPr>
            <a:r>
              <a:rPr lang="en-US" dirty="0">
                <a:solidFill>
                  <a:schemeClr val="tx2"/>
                </a:solidFill>
              </a:rPr>
              <a:t>Married &gt;&gt;&gt; unmarried</a:t>
            </a:r>
            <a:endParaRPr lang="en-SG" dirty="0">
              <a:solidFill>
                <a:schemeClr val="tx2"/>
              </a:solidFill>
            </a:endParaRPr>
          </a:p>
        </p:txBody>
      </p:sp>
    </p:spTree>
    <p:extLst>
      <p:ext uri="{BB962C8B-B14F-4D97-AF65-F5344CB8AC3E}">
        <p14:creationId xmlns:p14="http://schemas.microsoft.com/office/powerpoint/2010/main" val="3967773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986"/>
                                        </p:tgtEl>
                                        <p:attrNameLst>
                                          <p:attrName>style.visibility</p:attrName>
                                        </p:attrNameLst>
                                      </p:cBhvr>
                                      <p:to>
                                        <p:strVal val="visible"/>
                                      </p:to>
                                    </p:set>
                                    <p:animEffect transition="in" filter="fade">
                                      <p:cBhvr>
                                        <p:cTn id="7" dur="500"/>
                                        <p:tgtEl>
                                          <p:spTgt spid="986"/>
                                        </p:tgtEl>
                                      </p:cBhvr>
                                    </p:animEffect>
                                  </p:childTnLst>
                                </p:cTn>
                              </p:par>
                              <p:par>
                                <p:cTn id="8" presetID="1"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par>
                                <p:cTn id="10" presetID="2" presetClass="entr" presetSubtype="4" fill="hold" nodeType="withEffect">
                                  <p:stCondLst>
                                    <p:cond delay="0"/>
                                  </p:stCondLst>
                                  <p:childTnLst>
                                    <p:set>
                                      <p:cBhvr>
                                        <p:cTn id="11" dur="1" fill="hold">
                                          <p:stCondLst>
                                            <p:cond delay="0"/>
                                          </p:stCondLst>
                                        </p:cTn>
                                        <p:tgtEl>
                                          <p:spTgt spid="48"/>
                                        </p:tgtEl>
                                        <p:attrNameLst>
                                          <p:attrName>style.visibility</p:attrName>
                                        </p:attrNameLst>
                                      </p:cBhvr>
                                      <p:to>
                                        <p:strVal val="visible"/>
                                      </p:to>
                                    </p:set>
                                    <p:anim calcmode="lin" valueType="num">
                                      <p:cBhvr additive="base">
                                        <p:cTn id="12" dur="500" fill="hold"/>
                                        <p:tgtEl>
                                          <p:spTgt spid="48"/>
                                        </p:tgtEl>
                                        <p:attrNameLst>
                                          <p:attrName>ppt_x</p:attrName>
                                        </p:attrNameLst>
                                      </p:cBhvr>
                                      <p:tavLst>
                                        <p:tav tm="0">
                                          <p:val>
                                            <p:strVal val="#ppt_x"/>
                                          </p:val>
                                        </p:tav>
                                        <p:tav tm="100000">
                                          <p:val>
                                            <p:strVal val="#ppt_x"/>
                                          </p:val>
                                        </p:tav>
                                      </p:tavLst>
                                    </p:anim>
                                    <p:anim calcmode="lin" valueType="num">
                                      <p:cBhvr additive="base">
                                        <p:cTn id="13"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circle(in)">
                                      <p:cBhvr>
                                        <p:cTn id="18" dur="20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barn(inVertical)">
                                      <p:cBhvr>
                                        <p:cTn id="35" dur="500"/>
                                        <p:tgtEl>
                                          <p:spTgt spid="25"/>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500" fill="hold"/>
                                        <p:tgtEl>
                                          <p:spTgt spid="28"/>
                                        </p:tgtEl>
                                        <p:attrNameLst>
                                          <p:attrName>ppt_x</p:attrName>
                                        </p:attrNameLst>
                                      </p:cBhvr>
                                      <p:tavLst>
                                        <p:tav tm="0">
                                          <p:val>
                                            <p:strVal val="#ppt_x"/>
                                          </p:val>
                                        </p:tav>
                                        <p:tav tm="100000">
                                          <p:val>
                                            <p:strVal val="#ppt_x"/>
                                          </p:val>
                                        </p:tav>
                                      </p:tavLst>
                                    </p:anim>
                                    <p:anim calcmode="lin" valueType="num">
                                      <p:cBhvr additive="base">
                                        <p:cTn id="41"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nodeType="click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barn(inVertical)">
                                      <p:cBhvr>
                                        <p:cTn id="4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199"/>
          <p:cNvSpPr/>
          <p:nvPr/>
        </p:nvSpPr>
        <p:spPr>
          <a:xfrm>
            <a:off x="0" y="43543"/>
            <a:ext cx="12119428" cy="6771203"/>
          </a:xfrm>
          <a:prstGeom prst="rect">
            <a:avLst/>
          </a:prstGeom>
          <a:noFill/>
          <a:ln w="155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987" name="Google Shape;987;p199"/>
          <p:cNvPicPr preferRelativeResize="0"/>
          <p:nvPr/>
        </p:nvPicPr>
        <p:blipFill rotWithShape="1">
          <a:blip r:embed="rId3">
            <a:alphaModFix/>
          </a:blip>
          <a:srcRect/>
          <a:stretch/>
        </p:blipFill>
        <p:spPr>
          <a:xfrm>
            <a:off x="11008256" y="6257138"/>
            <a:ext cx="838738" cy="544412"/>
          </a:xfrm>
          <a:prstGeom prst="rect">
            <a:avLst/>
          </a:prstGeom>
          <a:noFill/>
          <a:ln>
            <a:noFill/>
          </a:ln>
        </p:spPr>
      </p:pic>
      <p:pic>
        <p:nvPicPr>
          <p:cNvPr id="7" name="Picture 6">
            <a:extLst>
              <a:ext uri="{FF2B5EF4-FFF2-40B4-BE49-F238E27FC236}">
                <a16:creationId xmlns:a16="http://schemas.microsoft.com/office/drawing/2014/main" id="{610006B2-A145-EDB5-A589-A45A2F608D92}"/>
              </a:ext>
            </a:extLst>
          </p:cNvPr>
          <p:cNvPicPr>
            <a:picLocks noChangeAspect="1"/>
          </p:cNvPicPr>
          <p:nvPr/>
        </p:nvPicPr>
        <p:blipFill>
          <a:blip r:embed="rId4"/>
          <a:stretch>
            <a:fillRect/>
          </a:stretch>
        </p:blipFill>
        <p:spPr>
          <a:xfrm>
            <a:off x="192203" y="727108"/>
            <a:ext cx="2493738" cy="2163027"/>
          </a:xfrm>
          <a:prstGeom prst="rect">
            <a:avLst/>
          </a:prstGeom>
        </p:spPr>
      </p:pic>
      <p:cxnSp>
        <p:nvCxnSpPr>
          <p:cNvPr id="48" name="Connector: Elbow 47">
            <a:extLst>
              <a:ext uri="{FF2B5EF4-FFF2-40B4-BE49-F238E27FC236}">
                <a16:creationId xmlns:a16="http://schemas.microsoft.com/office/drawing/2014/main" id="{E22AB4C3-5AE8-DBF9-2C10-EFA841E7F06D}"/>
              </a:ext>
            </a:extLst>
          </p:cNvPr>
          <p:cNvCxnSpPr>
            <a:cxnSpLocks/>
          </p:cNvCxnSpPr>
          <p:nvPr/>
        </p:nvCxnSpPr>
        <p:spPr>
          <a:xfrm rot="16200000" flipH="1">
            <a:off x="1933930" y="2303193"/>
            <a:ext cx="1488839" cy="399589"/>
          </a:xfrm>
          <a:prstGeom prst="bentConnector3">
            <a:avLst>
              <a:gd name="adj1" fmla="val 1345"/>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BCB5963B-8438-53D1-74DE-AE3AFE5477B1}"/>
              </a:ext>
            </a:extLst>
          </p:cNvPr>
          <p:cNvGrpSpPr/>
          <p:nvPr/>
        </p:nvGrpSpPr>
        <p:grpSpPr>
          <a:xfrm>
            <a:off x="0" y="94399"/>
            <a:ext cx="12192000" cy="795971"/>
            <a:chOff x="0" y="94399"/>
            <a:chExt cx="11939455" cy="795971"/>
          </a:xfrm>
        </p:grpSpPr>
        <p:pic>
          <p:nvPicPr>
            <p:cNvPr id="988" name="Google Shape;988;p199"/>
            <p:cNvPicPr preferRelativeResize="0"/>
            <p:nvPr/>
          </p:nvPicPr>
          <p:blipFill rotWithShape="1">
            <a:blip r:embed="rId5">
              <a:alphaModFix/>
            </a:blip>
            <a:srcRect/>
            <a:stretch/>
          </p:blipFill>
          <p:spPr>
            <a:xfrm>
              <a:off x="11035437" y="101511"/>
              <a:ext cx="904018" cy="139080"/>
            </a:xfrm>
            <a:prstGeom prst="rect">
              <a:avLst/>
            </a:prstGeom>
            <a:noFill/>
            <a:ln>
              <a:noFill/>
            </a:ln>
          </p:spPr>
        </p:pic>
        <p:sp>
          <p:nvSpPr>
            <p:cNvPr id="990" name="Google Shape;990;p199"/>
            <p:cNvSpPr txBox="1"/>
            <p:nvPr/>
          </p:nvSpPr>
          <p:spPr>
            <a:xfrm>
              <a:off x="322872" y="231867"/>
              <a:ext cx="11524122" cy="447064"/>
            </a:xfrm>
            <a:prstGeom prst="rect">
              <a:avLst/>
            </a:prstGeom>
            <a:noFill/>
            <a:ln>
              <a:noFill/>
            </a:ln>
          </p:spPr>
          <p:txBody>
            <a:bodyPr spcFirstLastPara="1" wrap="square" lIns="91425" tIns="45700" rIns="91425" bIns="45700" anchor="t" anchorCtr="0">
              <a:noAutofit/>
            </a:bodyPr>
            <a:lstStyle/>
            <a:p>
              <a:pPr marL="0" marR="0" lvl="0" indent="0" algn="l" rtl="0">
                <a:lnSpc>
                  <a:spcPct val="70000"/>
                </a:lnSpc>
                <a:spcBef>
                  <a:spcPts val="0"/>
                </a:spcBef>
                <a:spcAft>
                  <a:spcPts val="0"/>
                </a:spcAft>
                <a:buClr>
                  <a:srgbClr val="FFFFFF"/>
                </a:buClr>
                <a:buSzPts val="4995"/>
                <a:buFont typeface="Raleway"/>
                <a:buNone/>
              </a:pPr>
              <a:r>
                <a:rPr lang="en-GB" sz="3600" b="1" i="0" u="sng" strike="noStrike" cap="none" dirty="0">
                  <a:solidFill>
                    <a:srgbClr val="FFFFFF"/>
                  </a:solidFill>
                  <a:latin typeface="Raleway"/>
                  <a:ea typeface="Raleway"/>
                  <a:cs typeface="Raleway"/>
                  <a:sym typeface="Raleway"/>
                </a:rPr>
                <a:t>Process Flow </a:t>
              </a:r>
              <a:r>
                <a:rPr lang="en-GB" sz="3600" b="1" i="0" u="sng" strike="noStrike" cap="none" dirty="0">
                  <a:solidFill>
                    <a:srgbClr val="FFFFFF"/>
                  </a:solidFill>
                  <a:latin typeface="Raleway"/>
                  <a:ea typeface="Raleway"/>
                  <a:cs typeface="Raleway"/>
                  <a:sym typeface="Wingdings" panose="05000000000000000000" pitchFamily="2" charset="2"/>
                </a:rPr>
                <a:t> Data Insights</a:t>
              </a:r>
              <a:endParaRPr sz="3600" b="1" i="0" u="sng" strike="noStrike" cap="none" dirty="0">
                <a:solidFill>
                  <a:srgbClr val="FFFFFF"/>
                </a:solidFill>
                <a:latin typeface="Raleway"/>
                <a:ea typeface="Raleway"/>
                <a:cs typeface="Raleway"/>
                <a:sym typeface="Raleway"/>
              </a:endParaRPr>
            </a:p>
          </p:txBody>
        </p:sp>
        <p:sp>
          <p:nvSpPr>
            <p:cNvPr id="10" name="TextBox 9">
              <a:extLst>
                <a:ext uri="{FF2B5EF4-FFF2-40B4-BE49-F238E27FC236}">
                  <a16:creationId xmlns:a16="http://schemas.microsoft.com/office/drawing/2014/main" id="{40BE2441-E1A5-23FC-1509-D5D69D84A5AE}"/>
                </a:ext>
              </a:extLst>
            </p:cNvPr>
            <p:cNvSpPr txBox="1"/>
            <p:nvPr/>
          </p:nvSpPr>
          <p:spPr>
            <a:xfrm>
              <a:off x="0" y="94399"/>
              <a:ext cx="3256230" cy="523220"/>
            </a:xfrm>
            <a:prstGeom prst="rect">
              <a:avLst/>
            </a:prstGeom>
            <a:noFill/>
          </p:spPr>
          <p:txBody>
            <a:bodyPr wrap="square">
              <a:spAutoFit/>
            </a:bodyPr>
            <a:lstStyle/>
            <a:p>
              <a:pPr marL="285750" marR="0" lvl="0" indent="-285750" algn="l" rtl="0">
                <a:lnSpc>
                  <a:spcPct val="100000"/>
                </a:lnSpc>
                <a:spcBef>
                  <a:spcPts val="0"/>
                </a:spcBef>
                <a:spcAft>
                  <a:spcPts val="0"/>
                </a:spcAft>
                <a:buClr>
                  <a:srgbClr val="FFFFFF"/>
                </a:buClr>
                <a:buSzPts val="3200"/>
                <a:buFont typeface="Noto Sans Symbols"/>
                <a:buChar char="✔"/>
              </a:pPr>
              <a:r>
                <a:rPr lang="en-GB" sz="2800" b="1" dirty="0">
                  <a:solidFill>
                    <a:srgbClr val="FFFFFF"/>
                  </a:solidFill>
                  <a:highlight>
                    <a:srgbClr val="808080"/>
                  </a:highlight>
                  <a:latin typeface="Raleway"/>
                  <a:sym typeface="Raleway"/>
                </a:rPr>
                <a:t> </a:t>
              </a:r>
              <a:endParaRPr lang="en-GB" sz="2800" dirty="0">
                <a:highlight>
                  <a:srgbClr val="808080"/>
                </a:highlight>
              </a:endParaRPr>
            </a:p>
          </p:txBody>
        </p:sp>
        <p:sp>
          <p:nvSpPr>
            <p:cNvPr id="12" name="TextBox 11">
              <a:extLst>
                <a:ext uri="{FF2B5EF4-FFF2-40B4-BE49-F238E27FC236}">
                  <a16:creationId xmlns:a16="http://schemas.microsoft.com/office/drawing/2014/main" id="{9C9DD69D-EBEE-4CF8-E777-FE0BD7AA278D}"/>
                </a:ext>
              </a:extLst>
            </p:cNvPr>
            <p:cNvSpPr txBox="1"/>
            <p:nvPr/>
          </p:nvSpPr>
          <p:spPr>
            <a:xfrm>
              <a:off x="3023390" y="582593"/>
              <a:ext cx="4538917" cy="307777"/>
            </a:xfrm>
            <a:prstGeom prst="rect">
              <a:avLst/>
            </a:prstGeom>
            <a:noFill/>
          </p:spPr>
          <p:txBody>
            <a:bodyPr wrap="square">
              <a:spAutoFit/>
            </a:bodyPr>
            <a:lstStyle/>
            <a:p>
              <a:endParaRPr lang="en-SG" dirty="0"/>
            </a:p>
          </p:txBody>
        </p:sp>
      </p:grpSp>
      <p:grpSp>
        <p:nvGrpSpPr>
          <p:cNvPr id="2" name="Group 1">
            <a:extLst>
              <a:ext uri="{FF2B5EF4-FFF2-40B4-BE49-F238E27FC236}">
                <a16:creationId xmlns:a16="http://schemas.microsoft.com/office/drawing/2014/main" id="{439B26B2-293A-4748-5F22-B99374FB45D1}"/>
              </a:ext>
            </a:extLst>
          </p:cNvPr>
          <p:cNvGrpSpPr/>
          <p:nvPr/>
        </p:nvGrpSpPr>
        <p:grpSpPr>
          <a:xfrm>
            <a:off x="105290" y="2938312"/>
            <a:ext cx="2920026" cy="3760068"/>
            <a:chOff x="8154822" y="2659302"/>
            <a:chExt cx="3117614" cy="4008137"/>
          </a:xfrm>
        </p:grpSpPr>
        <p:pic>
          <p:nvPicPr>
            <p:cNvPr id="3" name="Picture 2" descr="Regression Algorithms - Atmosera">
              <a:extLst>
                <a:ext uri="{FF2B5EF4-FFF2-40B4-BE49-F238E27FC236}">
                  <a16:creationId xmlns:a16="http://schemas.microsoft.com/office/drawing/2014/main" id="{688AD43B-6D7F-5096-764D-923F681A17F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790" b="3542"/>
            <a:stretch/>
          </p:blipFill>
          <p:spPr bwMode="auto">
            <a:xfrm>
              <a:off x="8197541" y="3040146"/>
              <a:ext cx="3074894" cy="312240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3F64F80-546D-CD98-5BDC-5B0AD36F1346}"/>
                </a:ext>
              </a:extLst>
            </p:cNvPr>
            <p:cNvSpPr/>
            <p:nvPr/>
          </p:nvSpPr>
          <p:spPr>
            <a:xfrm>
              <a:off x="8154822" y="2659302"/>
              <a:ext cx="2193680" cy="461665"/>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400" b="1" cap="none" spc="0" dirty="0">
                  <a:ln/>
                  <a:solidFill>
                    <a:schemeClr val="accent4"/>
                  </a:solidFill>
                  <a:effectLst/>
                </a:rPr>
                <a:t>Pair plots</a:t>
              </a:r>
            </a:p>
          </p:txBody>
        </p:sp>
        <p:sp>
          <p:nvSpPr>
            <p:cNvPr id="9" name="TextBox 8">
              <a:extLst>
                <a:ext uri="{FF2B5EF4-FFF2-40B4-BE49-F238E27FC236}">
                  <a16:creationId xmlns:a16="http://schemas.microsoft.com/office/drawing/2014/main" id="{C5B8439E-39A8-8213-3F48-043A6B57A382}"/>
                </a:ext>
              </a:extLst>
            </p:cNvPr>
            <p:cNvSpPr txBox="1"/>
            <p:nvPr/>
          </p:nvSpPr>
          <p:spPr>
            <a:xfrm>
              <a:off x="8247616" y="6175316"/>
              <a:ext cx="3024820" cy="492123"/>
            </a:xfrm>
            <a:prstGeom prst="rect">
              <a:avLst/>
            </a:prstGeom>
            <a:noFill/>
            <a:ln>
              <a:solidFill>
                <a:schemeClr val="accent1"/>
              </a:solidFill>
            </a:ln>
          </p:spPr>
          <p:txBody>
            <a:bodyPr wrap="square" rtlCol="0">
              <a:spAutoFit/>
            </a:bodyPr>
            <a:lstStyle/>
            <a:p>
              <a:r>
                <a:rPr lang="en-US" sz="1200" dirty="0">
                  <a:solidFill>
                    <a:schemeClr val="accent1">
                      <a:lumMod val="40000"/>
                      <a:lumOff val="60000"/>
                    </a:schemeClr>
                  </a:solidFill>
                  <a:highlight>
                    <a:srgbClr val="000000"/>
                  </a:highlight>
                </a:rPr>
                <a:t>Insights: </a:t>
              </a:r>
              <a:r>
                <a:rPr lang="en-US" sz="1200" dirty="0">
                  <a:solidFill>
                    <a:schemeClr val="accent4">
                      <a:lumMod val="75000"/>
                    </a:schemeClr>
                  </a:solidFill>
                </a:rPr>
                <a:t>Which shows the relation between variables</a:t>
              </a:r>
              <a:endParaRPr lang="en-SG" sz="1200" dirty="0">
                <a:solidFill>
                  <a:schemeClr val="accent4">
                    <a:lumMod val="75000"/>
                  </a:schemeClr>
                </a:solidFill>
              </a:endParaRPr>
            </a:p>
          </p:txBody>
        </p:sp>
      </p:grpSp>
      <p:sp>
        <p:nvSpPr>
          <p:cNvPr id="17" name="TextBox 16">
            <a:extLst>
              <a:ext uri="{FF2B5EF4-FFF2-40B4-BE49-F238E27FC236}">
                <a16:creationId xmlns:a16="http://schemas.microsoft.com/office/drawing/2014/main" id="{3CF2C593-E9DC-E8E5-D9A9-B875363E15F5}"/>
              </a:ext>
            </a:extLst>
          </p:cNvPr>
          <p:cNvSpPr txBox="1"/>
          <p:nvPr/>
        </p:nvSpPr>
        <p:spPr>
          <a:xfrm>
            <a:off x="2878144" y="590463"/>
            <a:ext cx="3371364" cy="307777"/>
          </a:xfrm>
          <a:prstGeom prst="rect">
            <a:avLst/>
          </a:prstGeom>
          <a:noFill/>
        </p:spPr>
        <p:txBody>
          <a:bodyPr wrap="square" rtlCol="0">
            <a:spAutoFit/>
          </a:bodyPr>
          <a:lstStyle/>
          <a:p>
            <a:r>
              <a:rPr lang="en-US" dirty="0">
                <a:solidFill>
                  <a:schemeClr val="tx2"/>
                </a:solidFill>
              </a:rPr>
              <a:t>Stroke info (stroke=1)/ Insights</a:t>
            </a:r>
            <a:endParaRPr lang="en-SG" dirty="0">
              <a:solidFill>
                <a:schemeClr val="tx2"/>
              </a:solidFill>
            </a:endParaRPr>
          </a:p>
        </p:txBody>
      </p:sp>
      <p:sp>
        <p:nvSpPr>
          <p:cNvPr id="31" name="TextBox 30">
            <a:extLst>
              <a:ext uri="{FF2B5EF4-FFF2-40B4-BE49-F238E27FC236}">
                <a16:creationId xmlns:a16="http://schemas.microsoft.com/office/drawing/2014/main" id="{BA30FE18-123F-E9CB-46B3-0D521E61A31F}"/>
              </a:ext>
            </a:extLst>
          </p:cNvPr>
          <p:cNvSpPr txBox="1"/>
          <p:nvPr/>
        </p:nvSpPr>
        <p:spPr>
          <a:xfrm>
            <a:off x="9437743" y="3946436"/>
            <a:ext cx="2496958" cy="2462213"/>
          </a:xfrm>
          <a:prstGeom prst="rect">
            <a:avLst/>
          </a:prstGeom>
          <a:solidFill>
            <a:schemeClr val="accent1"/>
          </a:solidFill>
        </p:spPr>
        <p:txBody>
          <a:bodyPr wrap="square" rtlCol="0">
            <a:spAutoFit/>
          </a:bodyPr>
          <a:lstStyle/>
          <a:p>
            <a:r>
              <a:rPr lang="en-US" u="sng" dirty="0">
                <a:solidFill>
                  <a:schemeClr val="tx2"/>
                </a:solidFill>
              </a:rPr>
              <a:t> Insights: </a:t>
            </a:r>
          </a:p>
          <a:p>
            <a:pPr marL="342900" indent="-342900">
              <a:buAutoNum type="arabicPeriod"/>
            </a:pPr>
            <a:r>
              <a:rPr lang="en-US" dirty="0">
                <a:solidFill>
                  <a:schemeClr val="tx2"/>
                </a:solidFill>
              </a:rPr>
              <a:t>Private &gt; Self-emp &gt; Govt. &gt; Children</a:t>
            </a:r>
          </a:p>
          <a:p>
            <a:pPr marL="342900" indent="-342900">
              <a:buAutoNum type="arabicPeriod"/>
            </a:pPr>
            <a:r>
              <a:rPr lang="en-US" dirty="0">
                <a:solidFill>
                  <a:schemeClr val="tx2"/>
                </a:solidFill>
              </a:rPr>
              <a:t>Urban&gt; Rural</a:t>
            </a:r>
          </a:p>
          <a:p>
            <a:pPr marL="342900" indent="-342900">
              <a:buAutoNum type="arabicPeriod"/>
            </a:pPr>
            <a:r>
              <a:rPr lang="en-US" dirty="0">
                <a:solidFill>
                  <a:schemeClr val="tx2"/>
                </a:solidFill>
              </a:rPr>
              <a:t>Lower glucose or higher glucose can have higher changes</a:t>
            </a:r>
          </a:p>
          <a:p>
            <a:pPr marL="342900" indent="-342900">
              <a:buAutoNum type="arabicPeriod"/>
            </a:pPr>
            <a:r>
              <a:rPr lang="en-US" dirty="0" err="1">
                <a:solidFill>
                  <a:schemeClr val="tx2"/>
                </a:solidFill>
              </a:rPr>
              <a:t>Bmi</a:t>
            </a:r>
            <a:r>
              <a:rPr lang="en-US" dirty="0">
                <a:solidFill>
                  <a:schemeClr val="tx2"/>
                </a:solidFill>
              </a:rPr>
              <a:t> at 30 as higher chances</a:t>
            </a:r>
          </a:p>
          <a:p>
            <a:pPr marL="342900" indent="-342900">
              <a:buAutoNum type="arabicPeriod"/>
            </a:pPr>
            <a:r>
              <a:rPr lang="en-US" dirty="0">
                <a:solidFill>
                  <a:schemeClr val="tx2"/>
                </a:solidFill>
              </a:rPr>
              <a:t>Smoking/non smoking</a:t>
            </a:r>
          </a:p>
          <a:p>
            <a:pPr marL="342900" indent="-342900">
              <a:buAutoNum type="arabicPeriod"/>
            </a:pPr>
            <a:endParaRPr lang="en-SG" dirty="0">
              <a:solidFill>
                <a:schemeClr val="tx2"/>
              </a:solidFill>
            </a:endParaRPr>
          </a:p>
        </p:txBody>
      </p:sp>
      <p:pic>
        <p:nvPicPr>
          <p:cNvPr id="6" name="Picture 5">
            <a:extLst>
              <a:ext uri="{FF2B5EF4-FFF2-40B4-BE49-F238E27FC236}">
                <a16:creationId xmlns:a16="http://schemas.microsoft.com/office/drawing/2014/main" id="{24D54B30-30D0-B694-8A01-9839CF102B6D}"/>
              </a:ext>
            </a:extLst>
          </p:cNvPr>
          <p:cNvPicPr>
            <a:picLocks noChangeAspect="1"/>
          </p:cNvPicPr>
          <p:nvPr/>
        </p:nvPicPr>
        <p:blipFill>
          <a:blip r:embed="rId7"/>
          <a:stretch>
            <a:fillRect/>
          </a:stretch>
        </p:blipFill>
        <p:spPr>
          <a:xfrm>
            <a:off x="3060466" y="968345"/>
            <a:ext cx="2329904" cy="2387354"/>
          </a:xfrm>
          <a:prstGeom prst="rect">
            <a:avLst/>
          </a:prstGeom>
        </p:spPr>
      </p:pic>
      <p:pic>
        <p:nvPicPr>
          <p:cNvPr id="11" name="Picture 10">
            <a:extLst>
              <a:ext uri="{FF2B5EF4-FFF2-40B4-BE49-F238E27FC236}">
                <a16:creationId xmlns:a16="http://schemas.microsoft.com/office/drawing/2014/main" id="{960B1619-92C3-F431-E9B5-629348FAC9B7}"/>
              </a:ext>
            </a:extLst>
          </p:cNvPr>
          <p:cNvPicPr>
            <a:picLocks noChangeAspect="1"/>
          </p:cNvPicPr>
          <p:nvPr/>
        </p:nvPicPr>
        <p:blipFill>
          <a:blip r:embed="rId8"/>
          <a:stretch>
            <a:fillRect/>
          </a:stretch>
        </p:blipFill>
        <p:spPr>
          <a:xfrm>
            <a:off x="5572692" y="727108"/>
            <a:ext cx="2650197" cy="2628592"/>
          </a:xfrm>
          <a:prstGeom prst="rect">
            <a:avLst/>
          </a:prstGeom>
        </p:spPr>
      </p:pic>
      <p:pic>
        <p:nvPicPr>
          <p:cNvPr id="15" name="Picture 14">
            <a:extLst>
              <a:ext uri="{FF2B5EF4-FFF2-40B4-BE49-F238E27FC236}">
                <a16:creationId xmlns:a16="http://schemas.microsoft.com/office/drawing/2014/main" id="{A990BF37-550D-9B40-DB4B-21FEEC10EEFD}"/>
              </a:ext>
            </a:extLst>
          </p:cNvPr>
          <p:cNvPicPr>
            <a:picLocks noChangeAspect="1"/>
          </p:cNvPicPr>
          <p:nvPr/>
        </p:nvPicPr>
        <p:blipFill>
          <a:blip r:embed="rId9"/>
          <a:stretch>
            <a:fillRect/>
          </a:stretch>
        </p:blipFill>
        <p:spPr>
          <a:xfrm>
            <a:off x="6129705" y="3517193"/>
            <a:ext cx="3024244" cy="3057477"/>
          </a:xfrm>
          <a:prstGeom prst="rect">
            <a:avLst/>
          </a:prstGeom>
        </p:spPr>
      </p:pic>
      <p:pic>
        <p:nvPicPr>
          <p:cNvPr id="18" name="Picture 17">
            <a:extLst>
              <a:ext uri="{FF2B5EF4-FFF2-40B4-BE49-F238E27FC236}">
                <a16:creationId xmlns:a16="http://schemas.microsoft.com/office/drawing/2014/main" id="{C9F3765B-FBE3-2C51-FFE0-1C0193C3918C}"/>
              </a:ext>
            </a:extLst>
          </p:cNvPr>
          <p:cNvPicPr>
            <a:picLocks noChangeAspect="1"/>
          </p:cNvPicPr>
          <p:nvPr/>
        </p:nvPicPr>
        <p:blipFill>
          <a:blip r:embed="rId10"/>
          <a:stretch>
            <a:fillRect/>
          </a:stretch>
        </p:blipFill>
        <p:spPr>
          <a:xfrm>
            <a:off x="8612683" y="749682"/>
            <a:ext cx="2496958" cy="2578602"/>
          </a:xfrm>
          <a:prstGeom prst="rect">
            <a:avLst/>
          </a:prstGeom>
        </p:spPr>
      </p:pic>
      <p:pic>
        <p:nvPicPr>
          <p:cNvPr id="20" name="Picture 19">
            <a:extLst>
              <a:ext uri="{FF2B5EF4-FFF2-40B4-BE49-F238E27FC236}">
                <a16:creationId xmlns:a16="http://schemas.microsoft.com/office/drawing/2014/main" id="{AAAD1A17-1440-AF94-F9CD-0E9DA24E85D9}"/>
              </a:ext>
            </a:extLst>
          </p:cNvPr>
          <p:cNvPicPr>
            <a:picLocks noChangeAspect="1"/>
          </p:cNvPicPr>
          <p:nvPr/>
        </p:nvPicPr>
        <p:blipFill>
          <a:blip r:embed="rId11"/>
          <a:stretch>
            <a:fillRect/>
          </a:stretch>
        </p:blipFill>
        <p:spPr>
          <a:xfrm>
            <a:off x="3065354" y="3502301"/>
            <a:ext cx="2996943" cy="3087263"/>
          </a:xfrm>
          <a:prstGeom prst="rect">
            <a:avLst/>
          </a:prstGeom>
        </p:spPr>
      </p:pic>
    </p:spTree>
    <p:extLst>
      <p:ext uri="{BB962C8B-B14F-4D97-AF65-F5344CB8AC3E}">
        <p14:creationId xmlns:p14="http://schemas.microsoft.com/office/powerpoint/2010/main" val="805569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986"/>
                                        </p:tgtEl>
                                        <p:attrNameLst>
                                          <p:attrName>style.visibility</p:attrName>
                                        </p:attrNameLst>
                                      </p:cBhvr>
                                      <p:to>
                                        <p:strVal val="visible"/>
                                      </p:to>
                                    </p:set>
                                    <p:animEffect transition="in" filter="fade">
                                      <p:cBhvr>
                                        <p:cTn id="7" dur="500"/>
                                        <p:tgtEl>
                                          <p:spTgt spid="986"/>
                                        </p:tgtEl>
                                      </p:cBhvr>
                                    </p:animEffect>
                                  </p:childTnLst>
                                </p:cTn>
                              </p:par>
                              <p:par>
                                <p:cTn id="8" presetID="1"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par>
                                <p:cTn id="10" presetID="2" presetClass="entr" presetSubtype="4" fill="hold" nodeType="withEffect">
                                  <p:stCondLst>
                                    <p:cond delay="0"/>
                                  </p:stCondLst>
                                  <p:childTnLst>
                                    <p:set>
                                      <p:cBhvr>
                                        <p:cTn id="11" dur="1" fill="hold">
                                          <p:stCondLst>
                                            <p:cond delay="0"/>
                                          </p:stCondLst>
                                        </p:cTn>
                                        <p:tgtEl>
                                          <p:spTgt spid="48"/>
                                        </p:tgtEl>
                                        <p:attrNameLst>
                                          <p:attrName>style.visibility</p:attrName>
                                        </p:attrNameLst>
                                      </p:cBhvr>
                                      <p:to>
                                        <p:strVal val="visible"/>
                                      </p:to>
                                    </p:set>
                                    <p:anim calcmode="lin" valueType="num">
                                      <p:cBhvr additive="base">
                                        <p:cTn id="12" dur="500" fill="hold"/>
                                        <p:tgtEl>
                                          <p:spTgt spid="48"/>
                                        </p:tgtEl>
                                        <p:attrNameLst>
                                          <p:attrName>ppt_x</p:attrName>
                                        </p:attrNameLst>
                                      </p:cBhvr>
                                      <p:tavLst>
                                        <p:tav tm="0">
                                          <p:val>
                                            <p:strVal val="#ppt_x"/>
                                          </p:val>
                                        </p:tav>
                                        <p:tav tm="100000">
                                          <p:val>
                                            <p:strVal val="#ppt_x"/>
                                          </p:val>
                                        </p:tav>
                                      </p:tavLst>
                                    </p:anim>
                                    <p:anim calcmode="lin" valueType="num">
                                      <p:cBhvr additive="base">
                                        <p:cTn id="13"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circle(in)">
                                      <p:cBhvr>
                                        <p:cTn id="18" dur="20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1000"/>
                                        <p:tgtEl>
                                          <p:spTgt spid="20"/>
                                        </p:tgtEl>
                                      </p:cBhvr>
                                    </p:animEffect>
                                    <p:anim calcmode="lin" valueType="num">
                                      <p:cBhvr>
                                        <p:cTn id="32" dur="1000" fill="hold"/>
                                        <p:tgtEl>
                                          <p:spTgt spid="20"/>
                                        </p:tgtEl>
                                        <p:attrNameLst>
                                          <p:attrName>ppt_x</p:attrName>
                                        </p:attrNameLst>
                                      </p:cBhvr>
                                      <p:tavLst>
                                        <p:tav tm="0">
                                          <p:val>
                                            <p:strVal val="#ppt_x"/>
                                          </p:val>
                                        </p:tav>
                                        <p:tav tm="100000">
                                          <p:val>
                                            <p:strVal val="#ppt_x"/>
                                          </p:val>
                                        </p:tav>
                                      </p:tavLst>
                                    </p:anim>
                                    <p:anim calcmode="lin" valueType="num">
                                      <p:cBhvr>
                                        <p:cTn id="3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A76339-56D9-0311-23EE-5389D7533B05}"/>
              </a:ext>
            </a:extLst>
          </p:cNvPr>
          <p:cNvPicPr>
            <a:picLocks noChangeAspect="1"/>
          </p:cNvPicPr>
          <p:nvPr/>
        </p:nvPicPr>
        <p:blipFill>
          <a:blip r:embed="rId2"/>
          <a:stretch>
            <a:fillRect/>
          </a:stretch>
        </p:blipFill>
        <p:spPr>
          <a:xfrm>
            <a:off x="5583490" y="1054148"/>
            <a:ext cx="3551636" cy="2847708"/>
          </a:xfrm>
          <a:prstGeom prst="rect">
            <a:avLst/>
          </a:prstGeom>
        </p:spPr>
      </p:pic>
      <p:grpSp>
        <p:nvGrpSpPr>
          <p:cNvPr id="5" name="Group 4">
            <a:extLst>
              <a:ext uri="{FF2B5EF4-FFF2-40B4-BE49-F238E27FC236}">
                <a16:creationId xmlns:a16="http://schemas.microsoft.com/office/drawing/2014/main" id="{22636D33-BB87-A9FE-065A-CD6190730796}"/>
              </a:ext>
            </a:extLst>
          </p:cNvPr>
          <p:cNvGrpSpPr/>
          <p:nvPr/>
        </p:nvGrpSpPr>
        <p:grpSpPr>
          <a:xfrm>
            <a:off x="3087341" y="101511"/>
            <a:ext cx="9104659" cy="788859"/>
            <a:chOff x="3023390" y="101511"/>
            <a:chExt cx="8916065" cy="788859"/>
          </a:xfrm>
        </p:grpSpPr>
        <p:pic>
          <p:nvPicPr>
            <p:cNvPr id="6" name="Google Shape;988;p199">
              <a:extLst>
                <a:ext uri="{FF2B5EF4-FFF2-40B4-BE49-F238E27FC236}">
                  <a16:creationId xmlns:a16="http://schemas.microsoft.com/office/drawing/2014/main" id="{BA3C1690-E16A-9BC5-68AB-4B1D929B9DC2}"/>
                </a:ext>
              </a:extLst>
            </p:cNvPr>
            <p:cNvPicPr preferRelativeResize="0"/>
            <p:nvPr/>
          </p:nvPicPr>
          <p:blipFill rotWithShape="1">
            <a:blip r:embed="rId3">
              <a:alphaModFix/>
            </a:blip>
            <a:srcRect/>
            <a:stretch/>
          </p:blipFill>
          <p:spPr>
            <a:xfrm>
              <a:off x="11035437" y="101511"/>
              <a:ext cx="904018" cy="139080"/>
            </a:xfrm>
            <a:prstGeom prst="rect">
              <a:avLst/>
            </a:prstGeom>
            <a:noFill/>
            <a:ln>
              <a:noFill/>
            </a:ln>
          </p:spPr>
        </p:pic>
        <p:sp>
          <p:nvSpPr>
            <p:cNvPr id="9" name="TextBox 8">
              <a:extLst>
                <a:ext uri="{FF2B5EF4-FFF2-40B4-BE49-F238E27FC236}">
                  <a16:creationId xmlns:a16="http://schemas.microsoft.com/office/drawing/2014/main" id="{017125AD-FAE6-4F5C-4B37-983A63B2ED49}"/>
                </a:ext>
              </a:extLst>
            </p:cNvPr>
            <p:cNvSpPr txBox="1"/>
            <p:nvPr/>
          </p:nvSpPr>
          <p:spPr>
            <a:xfrm>
              <a:off x="3023390" y="582593"/>
              <a:ext cx="4538917" cy="307777"/>
            </a:xfrm>
            <a:prstGeom prst="rect">
              <a:avLst/>
            </a:prstGeom>
            <a:noFill/>
          </p:spPr>
          <p:txBody>
            <a:bodyPr wrap="square">
              <a:spAutoFit/>
            </a:bodyPr>
            <a:lstStyle/>
            <a:p>
              <a:endParaRPr lang="en-SG" dirty="0"/>
            </a:p>
          </p:txBody>
        </p:sp>
      </p:grpSp>
      <p:sp>
        <p:nvSpPr>
          <p:cNvPr id="10" name="TextBox 9">
            <a:extLst>
              <a:ext uri="{FF2B5EF4-FFF2-40B4-BE49-F238E27FC236}">
                <a16:creationId xmlns:a16="http://schemas.microsoft.com/office/drawing/2014/main" id="{593C0D2C-587D-DB23-2341-B7EFC4660CEF}"/>
              </a:ext>
            </a:extLst>
          </p:cNvPr>
          <p:cNvSpPr txBox="1"/>
          <p:nvPr/>
        </p:nvSpPr>
        <p:spPr>
          <a:xfrm>
            <a:off x="543047" y="2334055"/>
            <a:ext cx="1795982" cy="307777"/>
          </a:xfrm>
          <a:prstGeom prst="rect">
            <a:avLst/>
          </a:prstGeom>
          <a:solidFill>
            <a:schemeClr val="accent1"/>
          </a:solidFill>
        </p:spPr>
        <p:txBody>
          <a:bodyPr wrap="square" rtlCol="0">
            <a:spAutoFit/>
          </a:bodyPr>
          <a:lstStyle/>
          <a:p>
            <a:r>
              <a:rPr lang="en-US" dirty="0"/>
              <a:t>Initial Stroke Data</a:t>
            </a:r>
            <a:endParaRPr lang="en-SG" dirty="0"/>
          </a:p>
        </p:txBody>
      </p:sp>
      <p:pic>
        <p:nvPicPr>
          <p:cNvPr id="23" name="Google Shape;988;p199">
            <a:extLst>
              <a:ext uri="{FF2B5EF4-FFF2-40B4-BE49-F238E27FC236}">
                <a16:creationId xmlns:a16="http://schemas.microsoft.com/office/drawing/2014/main" id="{0D605961-AB0C-9D97-EF1C-518F9BF097AE}"/>
              </a:ext>
            </a:extLst>
          </p:cNvPr>
          <p:cNvPicPr preferRelativeResize="0"/>
          <p:nvPr/>
        </p:nvPicPr>
        <p:blipFill rotWithShape="1">
          <a:blip r:embed="rId3">
            <a:alphaModFix/>
          </a:blip>
          <a:srcRect/>
          <a:stretch/>
        </p:blipFill>
        <p:spPr>
          <a:xfrm>
            <a:off x="11035437" y="-48801"/>
            <a:ext cx="904018" cy="139080"/>
          </a:xfrm>
          <a:prstGeom prst="rect">
            <a:avLst/>
          </a:prstGeom>
          <a:noFill/>
          <a:ln>
            <a:noFill/>
          </a:ln>
        </p:spPr>
      </p:pic>
      <p:grpSp>
        <p:nvGrpSpPr>
          <p:cNvPr id="24" name="Group 23">
            <a:extLst>
              <a:ext uri="{FF2B5EF4-FFF2-40B4-BE49-F238E27FC236}">
                <a16:creationId xmlns:a16="http://schemas.microsoft.com/office/drawing/2014/main" id="{2FBA66EE-DA36-253A-F81D-69B413472322}"/>
              </a:ext>
            </a:extLst>
          </p:cNvPr>
          <p:cNvGrpSpPr/>
          <p:nvPr/>
        </p:nvGrpSpPr>
        <p:grpSpPr>
          <a:xfrm>
            <a:off x="192203" y="94399"/>
            <a:ext cx="11629572" cy="2645424"/>
            <a:chOff x="192203" y="244711"/>
            <a:chExt cx="11629572" cy="2645424"/>
          </a:xfrm>
        </p:grpSpPr>
        <p:sp>
          <p:nvSpPr>
            <p:cNvPr id="25" name="Google Shape;990;p199">
              <a:extLst>
                <a:ext uri="{FF2B5EF4-FFF2-40B4-BE49-F238E27FC236}">
                  <a16:creationId xmlns:a16="http://schemas.microsoft.com/office/drawing/2014/main" id="{232837D5-A675-B7D4-F0A6-C2BA258EB366}"/>
                </a:ext>
              </a:extLst>
            </p:cNvPr>
            <p:cNvSpPr txBox="1"/>
            <p:nvPr/>
          </p:nvSpPr>
          <p:spPr>
            <a:xfrm>
              <a:off x="297653" y="244711"/>
              <a:ext cx="11524122" cy="447064"/>
            </a:xfrm>
            <a:prstGeom prst="rect">
              <a:avLst/>
            </a:prstGeom>
            <a:noFill/>
            <a:ln>
              <a:noFill/>
            </a:ln>
          </p:spPr>
          <p:txBody>
            <a:bodyPr spcFirstLastPara="1" wrap="square" lIns="91425" tIns="45700" rIns="91425" bIns="45700" anchor="t" anchorCtr="0">
              <a:noAutofit/>
            </a:bodyPr>
            <a:lstStyle/>
            <a:p>
              <a:pPr marL="0" marR="0" lvl="0" indent="0" algn="l" rtl="0">
                <a:lnSpc>
                  <a:spcPct val="70000"/>
                </a:lnSpc>
                <a:spcBef>
                  <a:spcPts val="0"/>
                </a:spcBef>
                <a:spcAft>
                  <a:spcPts val="0"/>
                </a:spcAft>
                <a:buClr>
                  <a:srgbClr val="FFFFFF"/>
                </a:buClr>
                <a:buSzPts val="4995"/>
                <a:buFont typeface="Raleway"/>
                <a:buNone/>
              </a:pPr>
              <a:r>
                <a:rPr lang="en-GB" sz="3600" b="1" i="0" u="none" strike="noStrike" cap="none" dirty="0">
                  <a:solidFill>
                    <a:srgbClr val="FFFFFF"/>
                  </a:solidFill>
                  <a:latin typeface="Raleway"/>
                  <a:ea typeface="Raleway"/>
                  <a:cs typeface="Raleway"/>
                  <a:sym typeface="Raleway"/>
                </a:rPr>
                <a:t>Process Flow </a:t>
              </a:r>
              <a:r>
                <a:rPr lang="en-GB" sz="3600" b="1" i="0" u="none" strike="noStrike" cap="none" dirty="0">
                  <a:solidFill>
                    <a:srgbClr val="FFFFFF"/>
                  </a:solidFill>
                  <a:latin typeface="Raleway"/>
                  <a:ea typeface="Raleway"/>
                  <a:cs typeface="Raleway"/>
                  <a:sym typeface="Wingdings" panose="05000000000000000000" pitchFamily="2" charset="2"/>
                </a:rPr>
                <a:t> </a:t>
              </a:r>
              <a:r>
                <a:rPr lang="en-GB" sz="3600" b="1" i="0" u="none" strike="noStrike" cap="none" dirty="0">
                  <a:solidFill>
                    <a:srgbClr val="FFFFFF"/>
                  </a:solidFill>
                  <a:latin typeface="Raleway"/>
                  <a:ea typeface="Raleway"/>
                  <a:cs typeface="Raleway"/>
                  <a:sym typeface="Raleway"/>
                </a:rPr>
                <a:t>Stroke Data Info </a:t>
              </a:r>
              <a:r>
                <a:rPr lang="en-GB" sz="3600" b="1" i="0" u="none" strike="noStrike" cap="none" dirty="0">
                  <a:solidFill>
                    <a:srgbClr val="FFFFFF"/>
                  </a:solidFill>
                  <a:latin typeface="Raleway"/>
                  <a:ea typeface="Raleway"/>
                  <a:cs typeface="Raleway"/>
                  <a:sym typeface="Wingdings" panose="05000000000000000000" pitchFamily="2" charset="2"/>
                </a:rPr>
                <a:t> Selection</a:t>
              </a:r>
              <a:endParaRPr sz="3600" b="1" i="0" u="none" strike="noStrike" cap="none" dirty="0">
                <a:solidFill>
                  <a:srgbClr val="FFFFFF"/>
                </a:solidFill>
                <a:latin typeface="Raleway"/>
                <a:ea typeface="Raleway"/>
                <a:cs typeface="Raleway"/>
                <a:sym typeface="Raleway"/>
              </a:endParaRPr>
            </a:p>
          </p:txBody>
        </p:sp>
        <p:pic>
          <p:nvPicPr>
            <p:cNvPr id="26" name="Picture 25">
              <a:extLst>
                <a:ext uri="{FF2B5EF4-FFF2-40B4-BE49-F238E27FC236}">
                  <a16:creationId xmlns:a16="http://schemas.microsoft.com/office/drawing/2014/main" id="{DA545A2D-E136-E4DF-3929-3D35F737B1E9}"/>
                </a:ext>
              </a:extLst>
            </p:cNvPr>
            <p:cNvPicPr>
              <a:picLocks noChangeAspect="1"/>
            </p:cNvPicPr>
            <p:nvPr/>
          </p:nvPicPr>
          <p:blipFill>
            <a:blip r:embed="rId4"/>
            <a:stretch>
              <a:fillRect/>
            </a:stretch>
          </p:blipFill>
          <p:spPr>
            <a:xfrm>
              <a:off x="192203" y="727108"/>
              <a:ext cx="2493738" cy="2163027"/>
            </a:xfrm>
            <a:prstGeom prst="rect">
              <a:avLst/>
            </a:prstGeom>
          </p:spPr>
        </p:pic>
      </p:grpSp>
      <p:sp>
        <p:nvSpPr>
          <p:cNvPr id="29" name="TextBox 28">
            <a:extLst>
              <a:ext uri="{FF2B5EF4-FFF2-40B4-BE49-F238E27FC236}">
                <a16:creationId xmlns:a16="http://schemas.microsoft.com/office/drawing/2014/main" id="{5ADBD416-038E-831B-D9F2-6AAA11D4615B}"/>
              </a:ext>
            </a:extLst>
          </p:cNvPr>
          <p:cNvSpPr txBox="1"/>
          <p:nvPr/>
        </p:nvSpPr>
        <p:spPr>
          <a:xfrm>
            <a:off x="3256230" y="1891051"/>
            <a:ext cx="2317533" cy="2031325"/>
          </a:xfrm>
          <a:prstGeom prst="rect">
            <a:avLst/>
          </a:prstGeom>
          <a:solidFill>
            <a:schemeClr val="accent1"/>
          </a:solidFill>
        </p:spPr>
        <p:txBody>
          <a:bodyPr wrap="square" rtlCol="0">
            <a:spAutoFit/>
          </a:bodyPr>
          <a:lstStyle/>
          <a:p>
            <a:r>
              <a:rPr lang="en-US" dirty="0">
                <a:solidFill>
                  <a:schemeClr val="tx2"/>
                </a:solidFill>
              </a:rPr>
              <a:t>Predictor Variables:</a:t>
            </a:r>
          </a:p>
          <a:p>
            <a:endParaRPr lang="en-US" dirty="0">
              <a:solidFill>
                <a:schemeClr val="tx2"/>
              </a:solidFill>
            </a:endParaRPr>
          </a:p>
          <a:p>
            <a:endParaRPr lang="en-US" dirty="0">
              <a:solidFill>
                <a:schemeClr val="tx2"/>
              </a:solidFill>
            </a:endParaRPr>
          </a:p>
          <a:p>
            <a:endParaRPr lang="en-US" dirty="0">
              <a:solidFill>
                <a:schemeClr val="tx2"/>
              </a:solidFill>
            </a:endParaRPr>
          </a:p>
          <a:p>
            <a:endParaRPr lang="en-US" dirty="0">
              <a:solidFill>
                <a:schemeClr val="tx2"/>
              </a:solidFill>
            </a:endParaRPr>
          </a:p>
          <a:p>
            <a:r>
              <a:rPr lang="en-US" dirty="0">
                <a:solidFill>
                  <a:schemeClr val="tx2"/>
                </a:solidFill>
              </a:rPr>
              <a:t> </a:t>
            </a:r>
          </a:p>
          <a:p>
            <a:endParaRPr lang="en-US" dirty="0">
              <a:solidFill>
                <a:schemeClr val="tx2"/>
              </a:solidFill>
            </a:endParaRPr>
          </a:p>
          <a:p>
            <a:r>
              <a:rPr lang="en-US" dirty="0">
                <a:solidFill>
                  <a:schemeClr val="tx2"/>
                </a:solidFill>
              </a:rPr>
              <a:t>Target Variable: </a:t>
            </a:r>
          </a:p>
          <a:p>
            <a:endParaRPr lang="en-SG" dirty="0">
              <a:solidFill>
                <a:schemeClr val="tx2"/>
              </a:solidFill>
            </a:endParaRPr>
          </a:p>
        </p:txBody>
      </p:sp>
      <p:sp>
        <p:nvSpPr>
          <p:cNvPr id="32" name="TextBox 31">
            <a:extLst>
              <a:ext uri="{FF2B5EF4-FFF2-40B4-BE49-F238E27FC236}">
                <a16:creationId xmlns:a16="http://schemas.microsoft.com/office/drawing/2014/main" id="{DFFF967E-6C2A-898E-8589-3D84AA848147}"/>
              </a:ext>
            </a:extLst>
          </p:cNvPr>
          <p:cNvSpPr txBox="1"/>
          <p:nvPr/>
        </p:nvSpPr>
        <p:spPr>
          <a:xfrm>
            <a:off x="0" y="-55913"/>
            <a:ext cx="3256230" cy="523220"/>
          </a:xfrm>
          <a:prstGeom prst="rect">
            <a:avLst/>
          </a:prstGeom>
          <a:noFill/>
        </p:spPr>
        <p:txBody>
          <a:bodyPr wrap="square">
            <a:spAutoFit/>
          </a:bodyPr>
          <a:lstStyle/>
          <a:p>
            <a:pPr marL="285750" marR="0" lvl="0" indent="-285750" algn="l" rtl="0">
              <a:lnSpc>
                <a:spcPct val="100000"/>
              </a:lnSpc>
              <a:spcBef>
                <a:spcPts val="0"/>
              </a:spcBef>
              <a:spcAft>
                <a:spcPts val="0"/>
              </a:spcAft>
              <a:buClr>
                <a:srgbClr val="FFFFFF"/>
              </a:buClr>
              <a:buSzPts val="3200"/>
              <a:buFont typeface="Noto Sans Symbols"/>
              <a:buChar char="✔"/>
            </a:pPr>
            <a:r>
              <a:rPr lang="en-GB" sz="2800" b="1" dirty="0">
                <a:solidFill>
                  <a:srgbClr val="FFFFFF"/>
                </a:solidFill>
                <a:highlight>
                  <a:srgbClr val="808080"/>
                </a:highlight>
                <a:latin typeface="Raleway"/>
                <a:sym typeface="Raleway"/>
              </a:rPr>
              <a:t> </a:t>
            </a:r>
            <a:endParaRPr lang="en-GB" sz="2800" dirty="0">
              <a:highlight>
                <a:srgbClr val="808080"/>
              </a:highlight>
            </a:endParaRPr>
          </a:p>
        </p:txBody>
      </p:sp>
      <p:sp>
        <p:nvSpPr>
          <p:cNvPr id="37" name="TextBox 36">
            <a:extLst>
              <a:ext uri="{FF2B5EF4-FFF2-40B4-BE49-F238E27FC236}">
                <a16:creationId xmlns:a16="http://schemas.microsoft.com/office/drawing/2014/main" id="{C8123FB8-D792-631A-5035-F1525E3A8F0A}"/>
              </a:ext>
            </a:extLst>
          </p:cNvPr>
          <p:cNvSpPr txBox="1"/>
          <p:nvPr/>
        </p:nvSpPr>
        <p:spPr>
          <a:xfrm>
            <a:off x="3171217" y="4559099"/>
            <a:ext cx="3556695" cy="954107"/>
          </a:xfrm>
          <a:prstGeom prst="rect">
            <a:avLst/>
          </a:prstGeom>
          <a:solidFill>
            <a:schemeClr val="accent1"/>
          </a:solidFill>
        </p:spPr>
        <p:txBody>
          <a:bodyPr wrap="square">
            <a:spAutoFit/>
          </a:bodyPr>
          <a:lstStyle/>
          <a:p>
            <a:pPr marL="342900" indent="-342900" algn="l">
              <a:buAutoNum type="arabicPeriod"/>
            </a:pPr>
            <a:r>
              <a:rPr lang="en-SG" b="1" i="0" dirty="0">
                <a:solidFill>
                  <a:schemeClr val="tx2"/>
                </a:solidFill>
                <a:effectLst/>
                <a:latin typeface="+mj-lt"/>
              </a:rPr>
              <a:t>Train-Test Split</a:t>
            </a:r>
          </a:p>
          <a:p>
            <a:pPr marL="342900" indent="-342900" algn="l">
              <a:buAutoNum type="arabicPeriod"/>
            </a:pPr>
            <a:r>
              <a:rPr lang="en-SG" b="1" i="0" dirty="0">
                <a:solidFill>
                  <a:schemeClr val="tx2"/>
                </a:solidFill>
                <a:effectLst/>
                <a:latin typeface="+mj-lt"/>
              </a:rPr>
              <a:t>Feature Scaling</a:t>
            </a:r>
          </a:p>
          <a:p>
            <a:pPr marL="342900" indent="-342900">
              <a:buFont typeface="Arial"/>
              <a:buAutoNum type="arabicPeriod"/>
            </a:pPr>
            <a:r>
              <a:rPr lang="en-US" b="1" dirty="0">
                <a:solidFill>
                  <a:schemeClr val="tx2"/>
                </a:solidFill>
                <a:effectLst/>
                <a:latin typeface="+mj-lt"/>
              </a:rPr>
              <a:t>Check for distribution of labels</a:t>
            </a:r>
          </a:p>
          <a:p>
            <a:pPr marL="342900" indent="-342900" algn="l">
              <a:buAutoNum type="arabicPeriod"/>
            </a:pPr>
            <a:endParaRPr lang="en-SG" b="1" i="0" dirty="0">
              <a:solidFill>
                <a:schemeClr val="tx2"/>
              </a:solidFill>
              <a:effectLst/>
              <a:latin typeface="+mj-lt"/>
            </a:endParaRPr>
          </a:p>
        </p:txBody>
      </p:sp>
      <p:pic>
        <p:nvPicPr>
          <p:cNvPr id="40" name="Picture 39">
            <a:extLst>
              <a:ext uri="{FF2B5EF4-FFF2-40B4-BE49-F238E27FC236}">
                <a16:creationId xmlns:a16="http://schemas.microsoft.com/office/drawing/2014/main" id="{DE91DCF3-9070-D4D4-75E0-3D69C8B0CF3F}"/>
              </a:ext>
            </a:extLst>
          </p:cNvPr>
          <p:cNvPicPr>
            <a:picLocks noChangeAspect="1"/>
          </p:cNvPicPr>
          <p:nvPr/>
        </p:nvPicPr>
        <p:blipFill>
          <a:blip r:embed="rId5"/>
          <a:stretch>
            <a:fillRect/>
          </a:stretch>
        </p:blipFill>
        <p:spPr>
          <a:xfrm>
            <a:off x="3441804" y="5276299"/>
            <a:ext cx="2507574" cy="704508"/>
          </a:xfrm>
          <a:prstGeom prst="rect">
            <a:avLst/>
          </a:prstGeom>
        </p:spPr>
      </p:pic>
      <p:cxnSp>
        <p:nvCxnSpPr>
          <p:cNvPr id="1024" name="Straight Arrow Connector 1023">
            <a:extLst>
              <a:ext uri="{FF2B5EF4-FFF2-40B4-BE49-F238E27FC236}">
                <a16:creationId xmlns:a16="http://schemas.microsoft.com/office/drawing/2014/main" id="{0C8CE6B2-090C-F0DB-3AE7-45F4FD865B96}"/>
              </a:ext>
            </a:extLst>
          </p:cNvPr>
          <p:cNvCxnSpPr>
            <a:cxnSpLocks/>
          </p:cNvCxnSpPr>
          <p:nvPr/>
        </p:nvCxnSpPr>
        <p:spPr>
          <a:xfrm>
            <a:off x="1147864" y="2720235"/>
            <a:ext cx="2023353" cy="1818859"/>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grpSp>
        <p:nvGrpSpPr>
          <p:cNvPr id="1031" name="Group 1030">
            <a:extLst>
              <a:ext uri="{FF2B5EF4-FFF2-40B4-BE49-F238E27FC236}">
                <a16:creationId xmlns:a16="http://schemas.microsoft.com/office/drawing/2014/main" id="{B4A5D575-C6C3-BAB5-8EC5-DB5ACA57758C}"/>
              </a:ext>
            </a:extLst>
          </p:cNvPr>
          <p:cNvGrpSpPr/>
          <p:nvPr/>
        </p:nvGrpSpPr>
        <p:grpSpPr>
          <a:xfrm>
            <a:off x="5227813" y="1889440"/>
            <a:ext cx="1620275" cy="1749450"/>
            <a:chOff x="5227813" y="1889440"/>
            <a:chExt cx="1620275" cy="1749450"/>
          </a:xfrm>
        </p:grpSpPr>
        <p:sp>
          <p:nvSpPr>
            <p:cNvPr id="61" name="TextBox 60">
              <a:extLst>
                <a:ext uri="{FF2B5EF4-FFF2-40B4-BE49-F238E27FC236}">
                  <a16:creationId xmlns:a16="http://schemas.microsoft.com/office/drawing/2014/main" id="{C41F6D91-FA2D-4FD2-A4D1-65896CBB46D3}"/>
                </a:ext>
              </a:extLst>
            </p:cNvPr>
            <p:cNvSpPr txBox="1"/>
            <p:nvPr/>
          </p:nvSpPr>
          <p:spPr>
            <a:xfrm>
              <a:off x="6448636" y="3331113"/>
              <a:ext cx="399452" cy="307777"/>
            </a:xfrm>
            <a:prstGeom prst="rect">
              <a:avLst/>
            </a:prstGeom>
            <a:solidFill>
              <a:schemeClr val="tx1"/>
            </a:solidFill>
          </p:spPr>
          <p:txBody>
            <a:bodyPr wrap="square">
              <a:spAutoFit/>
            </a:bodyPr>
            <a:lstStyle/>
            <a:p>
              <a:pPr marL="285750" marR="0" lvl="0" indent="-285750" algn="l" rtl="0">
                <a:lnSpc>
                  <a:spcPct val="100000"/>
                </a:lnSpc>
                <a:spcBef>
                  <a:spcPts val="0"/>
                </a:spcBef>
                <a:spcAft>
                  <a:spcPts val="0"/>
                </a:spcAft>
                <a:buClr>
                  <a:srgbClr val="FFFFFF"/>
                </a:buClr>
                <a:buSzPts val="3200"/>
                <a:buFont typeface="Noto Sans Symbols"/>
                <a:buChar char="✔"/>
              </a:pPr>
              <a:r>
                <a:rPr lang="en-GB" sz="1400" b="1" dirty="0">
                  <a:solidFill>
                    <a:schemeClr val="accent2"/>
                  </a:solidFill>
                  <a:highlight>
                    <a:srgbClr val="808080"/>
                  </a:highlight>
                  <a:latin typeface="Raleway"/>
                  <a:sym typeface="Raleway"/>
                </a:rPr>
                <a:t> </a:t>
              </a:r>
              <a:endParaRPr lang="en-GB" sz="1400" dirty="0">
                <a:solidFill>
                  <a:schemeClr val="accent2"/>
                </a:solidFill>
                <a:highlight>
                  <a:srgbClr val="808080"/>
                </a:highlight>
              </a:endParaRPr>
            </a:p>
          </p:txBody>
        </p:sp>
        <p:sp>
          <p:nvSpPr>
            <p:cNvPr id="62" name="TextBox 61">
              <a:extLst>
                <a:ext uri="{FF2B5EF4-FFF2-40B4-BE49-F238E27FC236}">
                  <a16:creationId xmlns:a16="http://schemas.microsoft.com/office/drawing/2014/main" id="{758A3D98-3AE9-BB5F-CEBF-623740EB125B}"/>
                </a:ext>
              </a:extLst>
            </p:cNvPr>
            <p:cNvSpPr txBox="1"/>
            <p:nvPr/>
          </p:nvSpPr>
          <p:spPr>
            <a:xfrm>
              <a:off x="5271587" y="1889440"/>
              <a:ext cx="399452" cy="246221"/>
            </a:xfrm>
            <a:prstGeom prst="rect">
              <a:avLst/>
            </a:prstGeom>
            <a:solidFill>
              <a:schemeClr val="tx1"/>
            </a:solidFill>
          </p:spPr>
          <p:txBody>
            <a:bodyPr wrap="square">
              <a:spAutoFit/>
            </a:bodyPr>
            <a:lstStyle/>
            <a:p>
              <a:pPr marL="285750" marR="0" lvl="0" indent="-285750" algn="l" rtl="0">
                <a:lnSpc>
                  <a:spcPct val="100000"/>
                </a:lnSpc>
                <a:spcBef>
                  <a:spcPts val="0"/>
                </a:spcBef>
                <a:spcAft>
                  <a:spcPts val="0"/>
                </a:spcAft>
                <a:buClr>
                  <a:srgbClr val="FFFFFF"/>
                </a:buClr>
                <a:buSzPts val="3200"/>
                <a:buFont typeface="Noto Sans Symbols"/>
                <a:buChar char="✔"/>
              </a:pPr>
              <a:r>
                <a:rPr lang="en-GB" sz="1000" b="1" dirty="0">
                  <a:solidFill>
                    <a:schemeClr val="accent2"/>
                  </a:solidFill>
                  <a:highlight>
                    <a:srgbClr val="808080"/>
                  </a:highlight>
                  <a:latin typeface="Raleway"/>
                  <a:sym typeface="Raleway"/>
                </a:rPr>
                <a:t> </a:t>
              </a:r>
              <a:endParaRPr lang="en-GB" sz="1000" dirty="0">
                <a:solidFill>
                  <a:schemeClr val="accent2"/>
                </a:solidFill>
                <a:highlight>
                  <a:srgbClr val="808080"/>
                </a:highlight>
              </a:endParaRPr>
            </a:p>
          </p:txBody>
        </p:sp>
        <p:sp>
          <p:nvSpPr>
            <p:cNvPr id="1025" name="TextBox 1024">
              <a:extLst>
                <a:ext uri="{FF2B5EF4-FFF2-40B4-BE49-F238E27FC236}">
                  <a16:creationId xmlns:a16="http://schemas.microsoft.com/office/drawing/2014/main" id="{FA39BC14-B5B2-63A0-900D-6BF241BF6E8D}"/>
                </a:ext>
              </a:extLst>
            </p:cNvPr>
            <p:cNvSpPr txBox="1"/>
            <p:nvPr/>
          </p:nvSpPr>
          <p:spPr>
            <a:xfrm>
              <a:off x="5271587" y="2035913"/>
              <a:ext cx="399452" cy="246221"/>
            </a:xfrm>
            <a:prstGeom prst="rect">
              <a:avLst/>
            </a:prstGeom>
            <a:solidFill>
              <a:schemeClr val="tx1"/>
            </a:solidFill>
          </p:spPr>
          <p:txBody>
            <a:bodyPr wrap="square">
              <a:spAutoFit/>
            </a:bodyPr>
            <a:lstStyle/>
            <a:p>
              <a:pPr marL="285750" marR="0" lvl="0" indent="-285750" algn="l" rtl="0">
                <a:lnSpc>
                  <a:spcPct val="100000"/>
                </a:lnSpc>
                <a:spcBef>
                  <a:spcPts val="0"/>
                </a:spcBef>
                <a:spcAft>
                  <a:spcPts val="0"/>
                </a:spcAft>
                <a:buClr>
                  <a:srgbClr val="FFFFFF"/>
                </a:buClr>
                <a:buSzPts val="3200"/>
                <a:buFont typeface="Noto Sans Symbols"/>
                <a:buChar char="✔"/>
              </a:pPr>
              <a:r>
                <a:rPr lang="en-GB" sz="1000" b="1" dirty="0">
                  <a:solidFill>
                    <a:schemeClr val="accent2"/>
                  </a:solidFill>
                  <a:highlight>
                    <a:srgbClr val="808080"/>
                  </a:highlight>
                  <a:latin typeface="Raleway"/>
                  <a:sym typeface="Raleway"/>
                </a:rPr>
                <a:t> </a:t>
              </a:r>
              <a:endParaRPr lang="en-GB" sz="1000" dirty="0">
                <a:solidFill>
                  <a:schemeClr val="accent2"/>
                </a:solidFill>
                <a:highlight>
                  <a:srgbClr val="808080"/>
                </a:highlight>
              </a:endParaRPr>
            </a:p>
          </p:txBody>
        </p:sp>
        <p:sp>
          <p:nvSpPr>
            <p:cNvPr id="1027" name="TextBox 1026">
              <a:extLst>
                <a:ext uri="{FF2B5EF4-FFF2-40B4-BE49-F238E27FC236}">
                  <a16:creationId xmlns:a16="http://schemas.microsoft.com/office/drawing/2014/main" id="{66F40714-8A13-6ADC-2418-22A68C71AEEA}"/>
                </a:ext>
              </a:extLst>
            </p:cNvPr>
            <p:cNvSpPr txBox="1"/>
            <p:nvPr/>
          </p:nvSpPr>
          <p:spPr>
            <a:xfrm>
              <a:off x="5271587" y="2253673"/>
              <a:ext cx="399452" cy="246221"/>
            </a:xfrm>
            <a:prstGeom prst="rect">
              <a:avLst/>
            </a:prstGeom>
            <a:solidFill>
              <a:schemeClr val="tx1"/>
            </a:solidFill>
          </p:spPr>
          <p:txBody>
            <a:bodyPr wrap="square">
              <a:spAutoFit/>
            </a:bodyPr>
            <a:lstStyle/>
            <a:p>
              <a:pPr marL="285750" marR="0" lvl="0" indent="-285750" algn="l" rtl="0">
                <a:lnSpc>
                  <a:spcPct val="100000"/>
                </a:lnSpc>
                <a:spcBef>
                  <a:spcPts val="0"/>
                </a:spcBef>
                <a:spcAft>
                  <a:spcPts val="0"/>
                </a:spcAft>
                <a:buClr>
                  <a:srgbClr val="FFFFFF"/>
                </a:buClr>
                <a:buSzPts val="3200"/>
                <a:buFont typeface="Noto Sans Symbols"/>
                <a:buChar char="✔"/>
              </a:pPr>
              <a:r>
                <a:rPr lang="en-GB" sz="1000" b="1" dirty="0">
                  <a:solidFill>
                    <a:schemeClr val="accent2"/>
                  </a:solidFill>
                  <a:highlight>
                    <a:srgbClr val="808080"/>
                  </a:highlight>
                  <a:latin typeface="Raleway"/>
                  <a:sym typeface="Raleway"/>
                </a:rPr>
                <a:t> </a:t>
              </a:r>
              <a:endParaRPr lang="en-GB" sz="1000" dirty="0">
                <a:solidFill>
                  <a:schemeClr val="accent2"/>
                </a:solidFill>
                <a:highlight>
                  <a:srgbClr val="808080"/>
                </a:highlight>
              </a:endParaRPr>
            </a:p>
          </p:txBody>
        </p:sp>
        <p:sp>
          <p:nvSpPr>
            <p:cNvPr id="1028" name="TextBox 1027">
              <a:extLst>
                <a:ext uri="{FF2B5EF4-FFF2-40B4-BE49-F238E27FC236}">
                  <a16:creationId xmlns:a16="http://schemas.microsoft.com/office/drawing/2014/main" id="{99671BF3-00FE-1511-F6AD-61C3E39F04ED}"/>
                </a:ext>
              </a:extLst>
            </p:cNvPr>
            <p:cNvSpPr txBox="1"/>
            <p:nvPr/>
          </p:nvSpPr>
          <p:spPr>
            <a:xfrm>
              <a:off x="5227813" y="2864127"/>
              <a:ext cx="399452" cy="246221"/>
            </a:xfrm>
            <a:prstGeom prst="rect">
              <a:avLst/>
            </a:prstGeom>
            <a:solidFill>
              <a:schemeClr val="tx1"/>
            </a:solidFill>
          </p:spPr>
          <p:txBody>
            <a:bodyPr wrap="square">
              <a:spAutoFit/>
            </a:bodyPr>
            <a:lstStyle/>
            <a:p>
              <a:pPr marL="285750" marR="0" lvl="0" indent="-285750" algn="l" rtl="0">
                <a:lnSpc>
                  <a:spcPct val="100000"/>
                </a:lnSpc>
                <a:spcBef>
                  <a:spcPts val="0"/>
                </a:spcBef>
                <a:spcAft>
                  <a:spcPts val="0"/>
                </a:spcAft>
                <a:buClr>
                  <a:srgbClr val="FFFFFF"/>
                </a:buClr>
                <a:buSzPts val="3200"/>
                <a:buFont typeface="Noto Sans Symbols"/>
                <a:buChar char="✔"/>
              </a:pPr>
              <a:r>
                <a:rPr lang="en-GB" sz="1000" b="1" dirty="0">
                  <a:solidFill>
                    <a:schemeClr val="accent2"/>
                  </a:solidFill>
                  <a:highlight>
                    <a:srgbClr val="808080"/>
                  </a:highlight>
                  <a:latin typeface="Raleway"/>
                  <a:sym typeface="Raleway"/>
                </a:rPr>
                <a:t> </a:t>
              </a:r>
              <a:endParaRPr lang="en-GB" sz="1000" dirty="0">
                <a:solidFill>
                  <a:schemeClr val="accent2"/>
                </a:solidFill>
                <a:highlight>
                  <a:srgbClr val="808080"/>
                </a:highlight>
              </a:endParaRPr>
            </a:p>
          </p:txBody>
        </p:sp>
        <p:sp>
          <p:nvSpPr>
            <p:cNvPr id="1029" name="TextBox 1028">
              <a:extLst>
                <a:ext uri="{FF2B5EF4-FFF2-40B4-BE49-F238E27FC236}">
                  <a16:creationId xmlns:a16="http://schemas.microsoft.com/office/drawing/2014/main" id="{A007E8CF-4FA0-4CE5-A64D-5723833E8D54}"/>
                </a:ext>
              </a:extLst>
            </p:cNvPr>
            <p:cNvSpPr txBox="1"/>
            <p:nvPr/>
          </p:nvSpPr>
          <p:spPr>
            <a:xfrm>
              <a:off x="5227813" y="3023083"/>
              <a:ext cx="399452" cy="246221"/>
            </a:xfrm>
            <a:prstGeom prst="rect">
              <a:avLst/>
            </a:prstGeom>
            <a:solidFill>
              <a:schemeClr val="tx1"/>
            </a:solidFill>
          </p:spPr>
          <p:txBody>
            <a:bodyPr wrap="square">
              <a:spAutoFit/>
            </a:bodyPr>
            <a:lstStyle/>
            <a:p>
              <a:pPr marL="285750" marR="0" lvl="0" indent="-285750" algn="l" rtl="0">
                <a:lnSpc>
                  <a:spcPct val="100000"/>
                </a:lnSpc>
                <a:spcBef>
                  <a:spcPts val="0"/>
                </a:spcBef>
                <a:spcAft>
                  <a:spcPts val="0"/>
                </a:spcAft>
                <a:buClr>
                  <a:srgbClr val="FFFFFF"/>
                </a:buClr>
                <a:buSzPts val="3200"/>
                <a:buFont typeface="Noto Sans Symbols"/>
                <a:buChar char="✔"/>
              </a:pPr>
              <a:r>
                <a:rPr lang="en-GB" sz="1000" b="1" dirty="0">
                  <a:solidFill>
                    <a:schemeClr val="accent2"/>
                  </a:solidFill>
                  <a:highlight>
                    <a:srgbClr val="808080"/>
                  </a:highlight>
                  <a:latin typeface="Raleway"/>
                  <a:sym typeface="Raleway"/>
                </a:rPr>
                <a:t> </a:t>
              </a:r>
              <a:endParaRPr lang="en-GB" sz="1000" dirty="0">
                <a:solidFill>
                  <a:schemeClr val="accent2"/>
                </a:solidFill>
                <a:highlight>
                  <a:srgbClr val="808080"/>
                </a:highlight>
              </a:endParaRPr>
            </a:p>
          </p:txBody>
        </p:sp>
      </p:grpSp>
      <p:sp>
        <p:nvSpPr>
          <p:cNvPr id="1036" name="Arrow: Right 1035">
            <a:extLst>
              <a:ext uri="{FF2B5EF4-FFF2-40B4-BE49-F238E27FC236}">
                <a16:creationId xmlns:a16="http://schemas.microsoft.com/office/drawing/2014/main" id="{CA92DF4B-0408-4EA0-3ECF-3FA09091E2D3}"/>
              </a:ext>
            </a:extLst>
          </p:cNvPr>
          <p:cNvSpPr/>
          <p:nvPr/>
        </p:nvSpPr>
        <p:spPr>
          <a:xfrm rot="544941">
            <a:off x="2614691" y="939404"/>
            <a:ext cx="2910709" cy="2629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737987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3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1000"/>
                                        <p:tgtEl>
                                          <p:spTgt spid="29"/>
                                        </p:tgtEl>
                                      </p:cBhvr>
                                    </p:animEffect>
                                    <p:anim calcmode="lin" valueType="num">
                                      <p:cBhvr>
                                        <p:cTn id="21" dur="1000" fill="hold"/>
                                        <p:tgtEl>
                                          <p:spTgt spid="29"/>
                                        </p:tgtEl>
                                        <p:attrNameLst>
                                          <p:attrName>ppt_x</p:attrName>
                                        </p:attrNameLst>
                                      </p:cBhvr>
                                      <p:tavLst>
                                        <p:tav tm="0">
                                          <p:val>
                                            <p:strVal val="#ppt_x"/>
                                          </p:val>
                                        </p:tav>
                                        <p:tav tm="100000">
                                          <p:val>
                                            <p:strVal val="#ppt_x"/>
                                          </p:val>
                                        </p:tav>
                                      </p:tavLst>
                                    </p:anim>
                                    <p:anim calcmode="lin" valueType="num">
                                      <p:cBhvr>
                                        <p:cTn id="22"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1000"/>
                                        <p:tgtEl>
                                          <p:spTgt spid="37"/>
                                        </p:tgtEl>
                                      </p:cBhvr>
                                    </p:animEffect>
                                    <p:anim calcmode="lin" valueType="num">
                                      <p:cBhvr>
                                        <p:cTn id="28" dur="1000" fill="hold"/>
                                        <p:tgtEl>
                                          <p:spTgt spid="37"/>
                                        </p:tgtEl>
                                        <p:attrNameLst>
                                          <p:attrName>ppt_x</p:attrName>
                                        </p:attrNameLst>
                                      </p:cBhvr>
                                      <p:tavLst>
                                        <p:tav tm="0">
                                          <p:val>
                                            <p:strVal val="#ppt_x"/>
                                          </p:val>
                                        </p:tav>
                                        <p:tav tm="100000">
                                          <p:val>
                                            <p:strVal val="#ppt_x"/>
                                          </p:val>
                                        </p:tav>
                                      </p:tavLst>
                                    </p:anim>
                                    <p:anim calcmode="lin" valueType="num">
                                      <p:cBhvr>
                                        <p:cTn id="29" dur="1000" fill="hold"/>
                                        <p:tgtEl>
                                          <p:spTgt spid="37"/>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1000"/>
                                        <p:tgtEl>
                                          <p:spTgt spid="40"/>
                                        </p:tgtEl>
                                      </p:cBhvr>
                                    </p:animEffect>
                                    <p:anim calcmode="lin" valueType="num">
                                      <p:cBhvr>
                                        <p:cTn id="33" dur="1000" fill="hold"/>
                                        <p:tgtEl>
                                          <p:spTgt spid="40"/>
                                        </p:tgtEl>
                                        <p:attrNameLst>
                                          <p:attrName>ppt_x</p:attrName>
                                        </p:attrNameLst>
                                      </p:cBhvr>
                                      <p:tavLst>
                                        <p:tav tm="0">
                                          <p:val>
                                            <p:strVal val="#ppt_x"/>
                                          </p:val>
                                        </p:tav>
                                        <p:tav tm="100000">
                                          <p:val>
                                            <p:strVal val="#ppt_x"/>
                                          </p:val>
                                        </p:tav>
                                      </p:tavLst>
                                    </p:anim>
                                    <p:anim calcmode="lin" valueType="num">
                                      <p:cBhvr>
                                        <p:cTn id="34" dur="1000" fill="hold"/>
                                        <p:tgtEl>
                                          <p:spTgt spid="40"/>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024"/>
                                        </p:tgtEl>
                                        <p:attrNameLst>
                                          <p:attrName>style.visibility</p:attrName>
                                        </p:attrNameLst>
                                      </p:cBhvr>
                                      <p:to>
                                        <p:strVal val="visible"/>
                                      </p:to>
                                    </p:set>
                                    <p:animEffect transition="in" filter="fade">
                                      <p:cBhvr>
                                        <p:cTn id="37" dur="1000"/>
                                        <p:tgtEl>
                                          <p:spTgt spid="1024"/>
                                        </p:tgtEl>
                                      </p:cBhvr>
                                    </p:animEffect>
                                    <p:anim calcmode="lin" valueType="num">
                                      <p:cBhvr>
                                        <p:cTn id="38" dur="1000" fill="hold"/>
                                        <p:tgtEl>
                                          <p:spTgt spid="1024"/>
                                        </p:tgtEl>
                                        <p:attrNameLst>
                                          <p:attrName>ppt_x</p:attrName>
                                        </p:attrNameLst>
                                      </p:cBhvr>
                                      <p:tavLst>
                                        <p:tav tm="0">
                                          <p:val>
                                            <p:strVal val="#ppt_x"/>
                                          </p:val>
                                        </p:tav>
                                        <p:tav tm="100000">
                                          <p:val>
                                            <p:strVal val="#ppt_x"/>
                                          </p:val>
                                        </p:tav>
                                      </p:tavLst>
                                    </p:anim>
                                    <p:anim calcmode="lin" valueType="num">
                                      <p:cBhvr>
                                        <p:cTn id="39" dur="1000" fill="hold"/>
                                        <p:tgtEl>
                                          <p:spTgt spid="10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237E1A3-D936-F819-5F10-7031F558659F}"/>
              </a:ext>
            </a:extLst>
          </p:cNvPr>
          <p:cNvGrpSpPr/>
          <p:nvPr/>
        </p:nvGrpSpPr>
        <p:grpSpPr>
          <a:xfrm>
            <a:off x="0" y="-55913"/>
            <a:ext cx="12192000" cy="2188466"/>
            <a:chOff x="0" y="-55913"/>
            <a:chExt cx="12192000" cy="2188466"/>
          </a:xfrm>
        </p:grpSpPr>
        <p:grpSp>
          <p:nvGrpSpPr>
            <p:cNvPr id="5" name="Group 4">
              <a:extLst>
                <a:ext uri="{FF2B5EF4-FFF2-40B4-BE49-F238E27FC236}">
                  <a16:creationId xmlns:a16="http://schemas.microsoft.com/office/drawing/2014/main" id="{22636D33-BB87-A9FE-065A-CD6190730796}"/>
                </a:ext>
              </a:extLst>
            </p:cNvPr>
            <p:cNvGrpSpPr/>
            <p:nvPr/>
          </p:nvGrpSpPr>
          <p:grpSpPr>
            <a:xfrm>
              <a:off x="3087341" y="101511"/>
              <a:ext cx="9104659" cy="788859"/>
              <a:chOff x="3023390" y="101511"/>
              <a:chExt cx="8916065" cy="788859"/>
            </a:xfrm>
          </p:grpSpPr>
          <p:pic>
            <p:nvPicPr>
              <p:cNvPr id="6" name="Google Shape;988;p199">
                <a:extLst>
                  <a:ext uri="{FF2B5EF4-FFF2-40B4-BE49-F238E27FC236}">
                    <a16:creationId xmlns:a16="http://schemas.microsoft.com/office/drawing/2014/main" id="{BA3C1690-E16A-9BC5-68AB-4B1D929B9DC2}"/>
                  </a:ext>
                </a:extLst>
              </p:cNvPr>
              <p:cNvPicPr preferRelativeResize="0"/>
              <p:nvPr/>
            </p:nvPicPr>
            <p:blipFill rotWithShape="1">
              <a:blip r:embed="rId2">
                <a:alphaModFix/>
              </a:blip>
              <a:srcRect/>
              <a:stretch/>
            </p:blipFill>
            <p:spPr>
              <a:xfrm>
                <a:off x="11035437" y="101511"/>
                <a:ext cx="904018" cy="139080"/>
              </a:xfrm>
              <a:prstGeom prst="rect">
                <a:avLst/>
              </a:prstGeom>
              <a:noFill/>
              <a:ln>
                <a:noFill/>
              </a:ln>
            </p:spPr>
          </p:pic>
          <p:sp>
            <p:nvSpPr>
              <p:cNvPr id="9" name="TextBox 8">
                <a:extLst>
                  <a:ext uri="{FF2B5EF4-FFF2-40B4-BE49-F238E27FC236}">
                    <a16:creationId xmlns:a16="http://schemas.microsoft.com/office/drawing/2014/main" id="{017125AD-FAE6-4F5C-4B37-983A63B2ED49}"/>
                  </a:ext>
                </a:extLst>
              </p:cNvPr>
              <p:cNvSpPr txBox="1"/>
              <p:nvPr/>
            </p:nvSpPr>
            <p:spPr>
              <a:xfrm>
                <a:off x="3023390" y="582593"/>
                <a:ext cx="4538917" cy="307777"/>
              </a:xfrm>
              <a:prstGeom prst="rect">
                <a:avLst/>
              </a:prstGeom>
              <a:noFill/>
            </p:spPr>
            <p:txBody>
              <a:bodyPr wrap="square">
                <a:spAutoFit/>
              </a:bodyPr>
              <a:lstStyle/>
              <a:p>
                <a:endParaRPr lang="en-SG" dirty="0"/>
              </a:p>
            </p:txBody>
          </p:sp>
        </p:grpSp>
        <p:pic>
          <p:nvPicPr>
            <p:cNvPr id="23" name="Google Shape;988;p199">
              <a:extLst>
                <a:ext uri="{FF2B5EF4-FFF2-40B4-BE49-F238E27FC236}">
                  <a16:creationId xmlns:a16="http://schemas.microsoft.com/office/drawing/2014/main" id="{0D605961-AB0C-9D97-EF1C-518F9BF097AE}"/>
                </a:ext>
              </a:extLst>
            </p:cNvPr>
            <p:cNvPicPr preferRelativeResize="0"/>
            <p:nvPr/>
          </p:nvPicPr>
          <p:blipFill rotWithShape="1">
            <a:blip r:embed="rId2">
              <a:alphaModFix/>
            </a:blip>
            <a:srcRect/>
            <a:stretch/>
          </p:blipFill>
          <p:spPr>
            <a:xfrm>
              <a:off x="11035437" y="-48801"/>
              <a:ext cx="904018" cy="139080"/>
            </a:xfrm>
            <a:prstGeom prst="rect">
              <a:avLst/>
            </a:prstGeom>
            <a:noFill/>
            <a:ln>
              <a:noFill/>
            </a:ln>
          </p:spPr>
        </p:pic>
        <p:grpSp>
          <p:nvGrpSpPr>
            <p:cNvPr id="24" name="Group 23">
              <a:extLst>
                <a:ext uri="{FF2B5EF4-FFF2-40B4-BE49-F238E27FC236}">
                  <a16:creationId xmlns:a16="http://schemas.microsoft.com/office/drawing/2014/main" id="{2FBA66EE-DA36-253A-F81D-69B413472322}"/>
                </a:ext>
              </a:extLst>
            </p:cNvPr>
            <p:cNvGrpSpPr/>
            <p:nvPr/>
          </p:nvGrpSpPr>
          <p:grpSpPr>
            <a:xfrm>
              <a:off x="179973" y="94399"/>
              <a:ext cx="11641802" cy="2038154"/>
              <a:chOff x="179973" y="244711"/>
              <a:chExt cx="11641802" cy="2038154"/>
            </a:xfrm>
          </p:grpSpPr>
          <p:sp>
            <p:nvSpPr>
              <p:cNvPr id="25" name="Google Shape;990;p199">
                <a:extLst>
                  <a:ext uri="{FF2B5EF4-FFF2-40B4-BE49-F238E27FC236}">
                    <a16:creationId xmlns:a16="http://schemas.microsoft.com/office/drawing/2014/main" id="{232837D5-A675-B7D4-F0A6-C2BA258EB366}"/>
                  </a:ext>
                </a:extLst>
              </p:cNvPr>
              <p:cNvSpPr txBox="1"/>
              <p:nvPr/>
            </p:nvSpPr>
            <p:spPr>
              <a:xfrm>
                <a:off x="297653" y="244711"/>
                <a:ext cx="11524122" cy="447064"/>
              </a:xfrm>
              <a:prstGeom prst="rect">
                <a:avLst/>
              </a:prstGeom>
              <a:noFill/>
              <a:ln>
                <a:noFill/>
              </a:ln>
            </p:spPr>
            <p:txBody>
              <a:bodyPr spcFirstLastPara="1" wrap="square" lIns="91425" tIns="45700" rIns="91425" bIns="45700" anchor="t" anchorCtr="0">
                <a:noAutofit/>
              </a:bodyPr>
              <a:lstStyle/>
              <a:p>
                <a:pPr marL="0" marR="0" lvl="0" indent="0" algn="l" rtl="0">
                  <a:lnSpc>
                    <a:spcPct val="70000"/>
                  </a:lnSpc>
                  <a:spcBef>
                    <a:spcPts val="0"/>
                  </a:spcBef>
                  <a:spcAft>
                    <a:spcPts val="0"/>
                  </a:spcAft>
                  <a:buClr>
                    <a:srgbClr val="FFFFFF"/>
                  </a:buClr>
                  <a:buSzPts val="4995"/>
                  <a:buFont typeface="Raleway"/>
                  <a:buNone/>
                </a:pPr>
                <a:r>
                  <a:rPr lang="en-GB" sz="3600" b="1" i="0" u="none" strike="noStrike" cap="none" dirty="0">
                    <a:solidFill>
                      <a:srgbClr val="FFFFFF"/>
                    </a:solidFill>
                    <a:latin typeface="Raleway"/>
                    <a:ea typeface="Raleway"/>
                    <a:cs typeface="Raleway"/>
                    <a:sym typeface="Raleway"/>
                  </a:rPr>
                  <a:t>Process Flow </a:t>
                </a:r>
                <a:r>
                  <a:rPr lang="en-GB" sz="3600" b="1" i="0" u="none" strike="noStrike" cap="none" dirty="0">
                    <a:solidFill>
                      <a:srgbClr val="FFFFFF"/>
                    </a:solidFill>
                    <a:latin typeface="Raleway"/>
                    <a:ea typeface="Raleway"/>
                    <a:cs typeface="Raleway"/>
                    <a:sym typeface="Wingdings" panose="05000000000000000000" pitchFamily="2" charset="2"/>
                  </a:rPr>
                  <a:t> </a:t>
                </a:r>
                <a:r>
                  <a:rPr lang="en-GB" sz="3600" b="1" i="0" u="none" strike="noStrike" cap="none" dirty="0">
                    <a:solidFill>
                      <a:srgbClr val="FFFFFF"/>
                    </a:solidFill>
                    <a:latin typeface="Raleway"/>
                    <a:ea typeface="Raleway"/>
                    <a:cs typeface="Raleway"/>
                    <a:sym typeface="Raleway"/>
                  </a:rPr>
                  <a:t>Stroke Data Info </a:t>
                </a:r>
                <a:r>
                  <a:rPr lang="en-GB" sz="3600" b="1" i="0" u="none" strike="noStrike" cap="none" dirty="0">
                    <a:solidFill>
                      <a:srgbClr val="FFFFFF"/>
                    </a:solidFill>
                    <a:latin typeface="Raleway"/>
                    <a:ea typeface="Raleway"/>
                    <a:cs typeface="Raleway"/>
                    <a:sym typeface="Wingdings" panose="05000000000000000000" pitchFamily="2" charset="2"/>
                  </a:rPr>
                  <a:t>Regression</a:t>
                </a:r>
                <a:endParaRPr sz="3600" b="1" i="0" u="none" strike="noStrike" cap="none" dirty="0">
                  <a:solidFill>
                    <a:srgbClr val="FFFFFF"/>
                  </a:solidFill>
                  <a:latin typeface="Raleway"/>
                  <a:ea typeface="Raleway"/>
                  <a:cs typeface="Raleway"/>
                  <a:sym typeface="Raleway"/>
                </a:endParaRPr>
              </a:p>
            </p:txBody>
          </p:sp>
          <p:sp>
            <p:nvSpPr>
              <p:cNvPr id="28" name="TextBox 27">
                <a:extLst>
                  <a:ext uri="{FF2B5EF4-FFF2-40B4-BE49-F238E27FC236}">
                    <a16:creationId xmlns:a16="http://schemas.microsoft.com/office/drawing/2014/main" id="{7F1E2214-354D-7991-BE17-7B0C90A4D950}"/>
                  </a:ext>
                </a:extLst>
              </p:cNvPr>
              <p:cNvSpPr txBox="1"/>
              <p:nvPr/>
            </p:nvSpPr>
            <p:spPr>
              <a:xfrm>
                <a:off x="179973" y="682427"/>
                <a:ext cx="5763503" cy="1600438"/>
              </a:xfrm>
              <a:prstGeom prst="rect">
                <a:avLst/>
              </a:prstGeom>
              <a:solidFill>
                <a:schemeClr val="accent1">
                  <a:lumMod val="20000"/>
                  <a:lumOff val="80000"/>
                </a:schemeClr>
              </a:solidFill>
            </p:spPr>
            <p:txBody>
              <a:bodyPr wrap="square" rtlCol="0">
                <a:spAutoFit/>
              </a:bodyPr>
              <a:lstStyle/>
              <a:p>
                <a:r>
                  <a:rPr lang="en-US" dirty="0">
                    <a:solidFill>
                      <a:schemeClr val="accent1"/>
                    </a:solidFill>
                  </a:rPr>
                  <a:t>1. Logistic Regression Model</a:t>
                </a:r>
              </a:p>
              <a:p>
                <a:endParaRPr lang="en-US" dirty="0">
                  <a:solidFill>
                    <a:schemeClr val="accent1"/>
                  </a:solidFill>
                </a:endParaRPr>
              </a:p>
              <a:p>
                <a:r>
                  <a:rPr lang="en-US" dirty="0">
                    <a:solidFill>
                      <a:schemeClr val="accent1"/>
                    </a:solidFill>
                  </a:rPr>
                  <a:t>Assumption/ correction: Apply Class Weight based on the inverse of the class amount </a:t>
                </a:r>
              </a:p>
              <a:p>
                <a:endParaRPr lang="en-US" dirty="0">
                  <a:solidFill>
                    <a:schemeClr val="accent1"/>
                  </a:solidFill>
                </a:endParaRPr>
              </a:p>
              <a:p>
                <a:endParaRPr lang="en-US" dirty="0">
                  <a:solidFill>
                    <a:schemeClr val="accent1"/>
                  </a:solidFill>
                </a:endParaRPr>
              </a:p>
              <a:p>
                <a:r>
                  <a:rPr lang="en-US" dirty="0">
                    <a:solidFill>
                      <a:schemeClr val="accent1"/>
                    </a:solidFill>
                  </a:rPr>
                  <a:t>model = </a:t>
                </a:r>
                <a:r>
                  <a:rPr lang="en-US" dirty="0" err="1">
                    <a:solidFill>
                      <a:schemeClr val="accent1"/>
                    </a:solidFill>
                  </a:rPr>
                  <a:t>LogisticRegression</a:t>
                </a:r>
                <a:r>
                  <a:rPr lang="en-US" dirty="0">
                    <a:solidFill>
                      <a:schemeClr val="accent1"/>
                    </a:solidFill>
                  </a:rPr>
                  <a:t>(</a:t>
                </a:r>
                <a:r>
                  <a:rPr lang="en-US" dirty="0" err="1">
                    <a:solidFill>
                      <a:schemeClr val="accent1"/>
                    </a:solidFill>
                  </a:rPr>
                  <a:t>class_weight</a:t>
                </a:r>
                <a:r>
                  <a:rPr lang="en-US" dirty="0">
                    <a:solidFill>
                      <a:schemeClr val="accent1"/>
                    </a:solidFill>
                  </a:rPr>
                  <a:t>={0:0.045,1:0.95}) </a:t>
                </a:r>
                <a:endParaRPr lang="en-SG" dirty="0">
                  <a:solidFill>
                    <a:schemeClr val="accent1"/>
                  </a:solidFill>
                </a:endParaRPr>
              </a:p>
            </p:txBody>
          </p:sp>
        </p:grpSp>
        <p:sp>
          <p:nvSpPr>
            <p:cNvPr id="32" name="TextBox 31">
              <a:extLst>
                <a:ext uri="{FF2B5EF4-FFF2-40B4-BE49-F238E27FC236}">
                  <a16:creationId xmlns:a16="http://schemas.microsoft.com/office/drawing/2014/main" id="{DFFF967E-6C2A-898E-8589-3D84AA848147}"/>
                </a:ext>
              </a:extLst>
            </p:cNvPr>
            <p:cNvSpPr txBox="1"/>
            <p:nvPr/>
          </p:nvSpPr>
          <p:spPr>
            <a:xfrm>
              <a:off x="0" y="-55913"/>
              <a:ext cx="3256230" cy="523220"/>
            </a:xfrm>
            <a:prstGeom prst="rect">
              <a:avLst/>
            </a:prstGeom>
            <a:noFill/>
          </p:spPr>
          <p:txBody>
            <a:bodyPr wrap="square">
              <a:spAutoFit/>
            </a:bodyPr>
            <a:lstStyle/>
            <a:p>
              <a:pPr marL="285750" marR="0" lvl="0" indent="-285750" algn="l" rtl="0">
                <a:lnSpc>
                  <a:spcPct val="100000"/>
                </a:lnSpc>
                <a:spcBef>
                  <a:spcPts val="0"/>
                </a:spcBef>
                <a:spcAft>
                  <a:spcPts val="0"/>
                </a:spcAft>
                <a:buClr>
                  <a:srgbClr val="FFFFFF"/>
                </a:buClr>
                <a:buSzPts val="3200"/>
                <a:buFont typeface="Noto Sans Symbols"/>
                <a:buChar char="✔"/>
              </a:pPr>
              <a:r>
                <a:rPr lang="en-GB" sz="2800" b="1" dirty="0">
                  <a:solidFill>
                    <a:srgbClr val="FFFFFF"/>
                  </a:solidFill>
                  <a:highlight>
                    <a:srgbClr val="808080"/>
                  </a:highlight>
                  <a:latin typeface="Raleway"/>
                  <a:sym typeface="Raleway"/>
                </a:rPr>
                <a:t> </a:t>
              </a:r>
              <a:endParaRPr lang="en-GB" sz="2800" dirty="0">
                <a:highlight>
                  <a:srgbClr val="808080"/>
                </a:highlight>
              </a:endParaRPr>
            </a:p>
          </p:txBody>
        </p:sp>
        <p:pic>
          <p:nvPicPr>
            <p:cNvPr id="40" name="Picture 39">
              <a:extLst>
                <a:ext uri="{FF2B5EF4-FFF2-40B4-BE49-F238E27FC236}">
                  <a16:creationId xmlns:a16="http://schemas.microsoft.com/office/drawing/2014/main" id="{DE91DCF3-9070-D4D4-75E0-3D69C8B0CF3F}"/>
                </a:ext>
              </a:extLst>
            </p:cNvPr>
            <p:cNvPicPr>
              <a:picLocks noChangeAspect="1"/>
            </p:cNvPicPr>
            <p:nvPr/>
          </p:nvPicPr>
          <p:blipFill>
            <a:blip r:embed="rId3"/>
            <a:stretch>
              <a:fillRect/>
            </a:stretch>
          </p:blipFill>
          <p:spPr>
            <a:xfrm>
              <a:off x="1715247" y="1183609"/>
              <a:ext cx="2507574" cy="704508"/>
            </a:xfrm>
            <a:prstGeom prst="rect">
              <a:avLst/>
            </a:prstGeom>
          </p:spPr>
        </p:pic>
        <p:sp>
          <p:nvSpPr>
            <p:cNvPr id="12" name="TextBox 11">
              <a:extLst>
                <a:ext uri="{FF2B5EF4-FFF2-40B4-BE49-F238E27FC236}">
                  <a16:creationId xmlns:a16="http://schemas.microsoft.com/office/drawing/2014/main" id="{6E008F39-6797-7452-54EE-C8E6F95CADA0}"/>
                </a:ext>
              </a:extLst>
            </p:cNvPr>
            <p:cNvSpPr txBox="1"/>
            <p:nvPr/>
          </p:nvSpPr>
          <p:spPr>
            <a:xfrm>
              <a:off x="6058273" y="532115"/>
              <a:ext cx="6061155" cy="1600438"/>
            </a:xfrm>
            <a:prstGeom prst="rect">
              <a:avLst/>
            </a:prstGeom>
            <a:solidFill>
              <a:schemeClr val="accent1">
                <a:lumMod val="20000"/>
                <a:lumOff val="80000"/>
              </a:schemeClr>
            </a:solidFill>
          </p:spPr>
          <p:txBody>
            <a:bodyPr wrap="square" rtlCol="0">
              <a:spAutoFit/>
            </a:bodyPr>
            <a:lstStyle/>
            <a:p>
              <a:r>
                <a:rPr lang="en-US" dirty="0">
                  <a:solidFill>
                    <a:schemeClr val="accent1"/>
                  </a:solidFill>
                </a:rPr>
                <a:t>2. Logistic Regression Model - Regularization </a:t>
              </a:r>
            </a:p>
            <a:p>
              <a:r>
                <a:rPr lang="en-US" dirty="0">
                  <a:solidFill>
                    <a:schemeClr val="accent1"/>
                  </a:solidFill>
                </a:rPr>
                <a:t>Assumption/ correction: Apply Class Weight based on the inverse of the class amount </a:t>
              </a:r>
            </a:p>
            <a:p>
              <a:endParaRPr lang="en-US" dirty="0">
                <a:solidFill>
                  <a:schemeClr val="accent1"/>
                </a:solidFill>
              </a:endParaRPr>
            </a:p>
            <a:p>
              <a:r>
                <a:rPr lang="en-US" dirty="0">
                  <a:solidFill>
                    <a:schemeClr val="accent1"/>
                  </a:solidFill>
                </a:rPr>
                <a:t>Ridge-hyper parameter tuning</a:t>
              </a:r>
            </a:p>
            <a:p>
              <a:r>
                <a:rPr lang="en-US" b="0" dirty="0">
                  <a:solidFill>
                    <a:srgbClr val="A31515"/>
                  </a:solidFill>
                  <a:effectLst/>
                  <a:latin typeface="Courier New" panose="02070309020205020404" pitchFamily="49" charset="0"/>
                </a:rPr>
                <a:t>"</a:t>
              </a:r>
              <a:r>
                <a:rPr lang="en-US" b="0" dirty="0" err="1">
                  <a:solidFill>
                    <a:srgbClr val="A31515"/>
                  </a:solidFill>
                  <a:effectLst/>
                  <a:latin typeface="Courier New" panose="02070309020205020404" pitchFamily="49" charset="0"/>
                </a:rPr>
                <a:t>class_weight</a:t>
              </a:r>
              <a:r>
                <a:rPr lang="en-US" b="0" dirty="0">
                  <a:solidFill>
                    <a:srgbClr val="A31515"/>
                  </a:solidFill>
                  <a:effectLst/>
                  <a:latin typeface="Courier New" panose="02070309020205020404" pitchFamily="49" charset="0"/>
                </a:rPr>
                <a:t>"</a:t>
              </a:r>
              <a:r>
                <a:rPr lang="en-US" b="0" dirty="0">
                  <a:solidFill>
                    <a:srgbClr val="000000"/>
                  </a:solidFill>
                  <a:effectLst/>
                  <a:latin typeface="Courier New" panose="02070309020205020404" pitchFamily="49" charset="0"/>
                </a:rPr>
                <a:t>: [{</a:t>
              </a:r>
              <a:r>
                <a:rPr lang="en-US" b="0" dirty="0">
                  <a:solidFill>
                    <a:srgbClr val="098156"/>
                  </a:solidFill>
                  <a:effectLst/>
                  <a:latin typeface="Courier New" panose="02070309020205020404" pitchFamily="49" charset="0"/>
                </a:rPr>
                <a:t>0</a:t>
              </a:r>
              <a:r>
                <a:rPr lang="en-US" b="0" dirty="0">
                  <a:solidFill>
                    <a:srgbClr val="000000"/>
                  </a:solidFill>
                  <a:effectLst/>
                  <a:latin typeface="Courier New" panose="02070309020205020404" pitchFamily="49" charset="0"/>
                </a:rPr>
                <a:t>: w, </a:t>
              </a:r>
              <a:r>
                <a:rPr lang="en-US" b="0" dirty="0">
                  <a:solidFill>
                    <a:srgbClr val="098156"/>
                  </a:solidFill>
                  <a:effectLst/>
                  <a:latin typeface="Courier New" panose="02070309020205020404" pitchFamily="49" charset="0"/>
                </a:rPr>
                <a:t>1</a:t>
              </a:r>
              <a:r>
                <a:rPr lang="en-US" b="0" dirty="0">
                  <a:solidFill>
                    <a:srgbClr val="000000"/>
                  </a:solidFill>
                  <a:effectLst/>
                  <a:latin typeface="Courier New" panose="02070309020205020404" pitchFamily="49" charset="0"/>
                </a:rPr>
                <a:t>: </a:t>
              </a:r>
              <a:r>
                <a:rPr lang="en-US" b="0" dirty="0">
                  <a:solidFill>
                    <a:srgbClr val="098156"/>
                  </a:solidFill>
                  <a:effectLst/>
                  <a:latin typeface="Courier New" panose="02070309020205020404" pitchFamily="49" charset="0"/>
                </a:rPr>
                <a:t>1.0</a:t>
              </a:r>
              <a:r>
                <a:rPr lang="en-US" b="0" dirty="0">
                  <a:solidFill>
                    <a:srgbClr val="000000"/>
                  </a:solidFill>
                  <a:effectLst/>
                  <a:latin typeface="Courier New" panose="02070309020205020404" pitchFamily="49" charset="0"/>
                </a:rPr>
                <a:t> - w} </a:t>
              </a:r>
              <a:r>
                <a:rPr lang="en-US" b="0" dirty="0">
                  <a:solidFill>
                    <a:srgbClr val="AF00DB"/>
                  </a:solidFill>
                  <a:effectLst/>
                  <a:latin typeface="Courier New" panose="02070309020205020404" pitchFamily="49" charset="0"/>
                </a:rPr>
                <a:t>for</a:t>
              </a:r>
              <a:r>
                <a:rPr lang="en-US" b="0" dirty="0">
                  <a:solidFill>
                    <a:srgbClr val="000000"/>
                  </a:solidFill>
                  <a:effectLst/>
                  <a:latin typeface="Courier New" panose="02070309020205020404" pitchFamily="49" charset="0"/>
                </a:rPr>
                <a:t> w </a:t>
              </a:r>
              <a:r>
                <a:rPr lang="en-US" b="0" dirty="0">
                  <a:solidFill>
                    <a:srgbClr val="0000FF"/>
                  </a:solidFill>
                  <a:effectLst/>
                  <a:latin typeface="Courier New" panose="02070309020205020404" pitchFamily="49" charset="0"/>
                </a:rPr>
                <a:t>in</a:t>
              </a:r>
              <a:r>
                <a:rPr lang="en-US" b="0" dirty="0">
                  <a:solidFill>
                    <a:srgbClr val="000000"/>
                  </a:solidFill>
                  <a:effectLst/>
                  <a:latin typeface="Courier New" panose="02070309020205020404" pitchFamily="49" charset="0"/>
                </a:rPr>
                <a:t> weights]</a:t>
              </a:r>
            </a:p>
            <a:p>
              <a:r>
                <a:rPr lang="en-US" dirty="0">
                  <a:solidFill>
                    <a:schemeClr val="accent1"/>
                  </a:solidFill>
                </a:rPr>
                <a:t> </a:t>
              </a:r>
              <a:endParaRPr lang="en-SG" dirty="0">
                <a:solidFill>
                  <a:schemeClr val="accent1"/>
                </a:solidFill>
              </a:endParaRPr>
            </a:p>
          </p:txBody>
        </p:sp>
      </p:grpSp>
      <p:sp>
        <p:nvSpPr>
          <p:cNvPr id="16" name="TextBox 15">
            <a:extLst>
              <a:ext uri="{FF2B5EF4-FFF2-40B4-BE49-F238E27FC236}">
                <a16:creationId xmlns:a16="http://schemas.microsoft.com/office/drawing/2014/main" id="{FFCF940F-3BA0-2422-C95F-6983921FCD36}"/>
              </a:ext>
            </a:extLst>
          </p:cNvPr>
          <p:cNvSpPr txBox="1"/>
          <p:nvPr/>
        </p:nvSpPr>
        <p:spPr>
          <a:xfrm>
            <a:off x="179973" y="2274838"/>
            <a:ext cx="5361025" cy="2308324"/>
          </a:xfrm>
          <a:prstGeom prst="rect">
            <a:avLst/>
          </a:prstGeom>
          <a:solidFill>
            <a:schemeClr val="bg1"/>
          </a:solidFill>
        </p:spPr>
        <p:txBody>
          <a:bodyPr wrap="square">
            <a:spAutoFit/>
          </a:bodyPr>
          <a:lstStyle/>
          <a:p>
            <a:r>
              <a:rPr lang="en-SG" sz="1800" b="1" i="0" dirty="0">
                <a:solidFill>
                  <a:srgbClr val="212121"/>
                </a:solidFill>
                <a:effectLst/>
                <a:latin typeface="Courier New" panose="02070309020205020404" pitchFamily="49" charset="0"/>
              </a:rPr>
              <a:t>Accuracy: </a:t>
            </a:r>
            <a:r>
              <a:rPr lang="en-SG" sz="1800" b="0" i="0" dirty="0">
                <a:solidFill>
                  <a:srgbClr val="212121"/>
                </a:solidFill>
                <a:effectLst/>
                <a:latin typeface="Courier New" panose="02070309020205020404" pitchFamily="49" charset="0"/>
              </a:rPr>
              <a:t>0.7446183953033269 </a:t>
            </a:r>
          </a:p>
          <a:p>
            <a:r>
              <a:rPr lang="en-SG" sz="1800" b="1" i="0" dirty="0">
                <a:solidFill>
                  <a:srgbClr val="212121"/>
                </a:solidFill>
                <a:effectLst/>
                <a:latin typeface="Courier New" panose="02070309020205020404" pitchFamily="49" charset="0"/>
              </a:rPr>
              <a:t>Precision: </a:t>
            </a:r>
            <a:r>
              <a:rPr lang="en-SG" sz="1800" b="0" i="0" dirty="0">
                <a:solidFill>
                  <a:srgbClr val="212121"/>
                </a:solidFill>
                <a:effectLst/>
                <a:latin typeface="Courier New" panose="02070309020205020404" pitchFamily="49" charset="0"/>
              </a:rPr>
              <a:t>0.16040955631399317 </a:t>
            </a:r>
          </a:p>
          <a:p>
            <a:r>
              <a:rPr lang="en-SG" sz="1800" b="1" i="0" dirty="0">
                <a:solidFill>
                  <a:srgbClr val="212121"/>
                </a:solidFill>
                <a:effectLst/>
                <a:latin typeface="Courier New" panose="02070309020205020404" pitchFamily="49" charset="0"/>
              </a:rPr>
              <a:t>Recall: </a:t>
            </a:r>
            <a:r>
              <a:rPr lang="en-SG" sz="1800" b="0" i="0" dirty="0">
                <a:solidFill>
                  <a:srgbClr val="212121"/>
                </a:solidFill>
                <a:effectLst/>
                <a:latin typeface="Courier New" panose="02070309020205020404" pitchFamily="49" charset="0"/>
              </a:rPr>
              <a:t>0.7580645161290323 </a:t>
            </a:r>
          </a:p>
          <a:p>
            <a:r>
              <a:rPr lang="en-SG" sz="1800" b="1" i="0" dirty="0">
                <a:solidFill>
                  <a:schemeClr val="accent2"/>
                </a:solidFill>
                <a:effectLst/>
                <a:latin typeface="Courier New" panose="02070309020205020404" pitchFamily="49" charset="0"/>
              </a:rPr>
              <a:t>F1-score</a:t>
            </a:r>
            <a:r>
              <a:rPr lang="en-SG" sz="1800" b="1" i="0" dirty="0">
                <a:solidFill>
                  <a:srgbClr val="212121"/>
                </a:solidFill>
                <a:effectLst/>
                <a:latin typeface="Courier New" panose="02070309020205020404" pitchFamily="49" charset="0"/>
              </a:rPr>
              <a:t>: </a:t>
            </a:r>
            <a:r>
              <a:rPr lang="en-SG" sz="1800" b="0" i="0" dirty="0">
                <a:solidFill>
                  <a:srgbClr val="212121"/>
                </a:solidFill>
                <a:effectLst/>
                <a:latin typeface="Courier New" panose="02070309020205020404" pitchFamily="49" charset="0"/>
              </a:rPr>
              <a:t>0.26478873239436623 </a:t>
            </a:r>
          </a:p>
          <a:p>
            <a:r>
              <a:rPr lang="en-SG" sz="1800" b="1" i="0" dirty="0">
                <a:solidFill>
                  <a:srgbClr val="212121"/>
                </a:solidFill>
                <a:effectLst/>
                <a:latin typeface="Courier New" panose="02070309020205020404" pitchFamily="49" charset="0"/>
              </a:rPr>
              <a:t>ROC-AUC: </a:t>
            </a:r>
            <a:r>
              <a:rPr lang="en-SG" sz="1800" b="0" i="0" dirty="0">
                <a:solidFill>
                  <a:srgbClr val="212121"/>
                </a:solidFill>
                <a:effectLst/>
                <a:latin typeface="Courier New" panose="02070309020205020404" pitchFamily="49" charset="0"/>
              </a:rPr>
              <a:t>0.8541666666666666 </a:t>
            </a:r>
          </a:p>
          <a:p>
            <a:r>
              <a:rPr lang="en-SG" sz="1800" b="1" i="0" dirty="0">
                <a:solidFill>
                  <a:srgbClr val="212121"/>
                </a:solidFill>
                <a:effectLst/>
                <a:latin typeface="Courier New" panose="02070309020205020404" pitchFamily="49" charset="0"/>
              </a:rPr>
              <a:t>Intercept: </a:t>
            </a:r>
            <a:r>
              <a:rPr lang="en-SG" sz="1800" b="0" i="0" dirty="0">
                <a:solidFill>
                  <a:srgbClr val="212121"/>
                </a:solidFill>
                <a:effectLst/>
                <a:latin typeface="Courier New" panose="02070309020205020404" pitchFamily="49" charset="0"/>
              </a:rPr>
              <a:t>-1.0485401664326774 </a:t>
            </a:r>
          </a:p>
          <a:p>
            <a:r>
              <a:rPr lang="en-SG" sz="1800" b="1" i="0" dirty="0">
                <a:solidFill>
                  <a:srgbClr val="212121"/>
                </a:solidFill>
                <a:effectLst/>
                <a:latin typeface="Courier New" panose="02070309020205020404" pitchFamily="49" charset="0"/>
              </a:rPr>
              <a:t>Coefficients: </a:t>
            </a:r>
            <a:r>
              <a:rPr lang="en-SG" sz="1800" b="0" i="0" dirty="0">
                <a:solidFill>
                  <a:srgbClr val="212121"/>
                </a:solidFill>
                <a:effectLst/>
                <a:latin typeface="Courier New" panose="02070309020205020404" pitchFamily="49" charset="0"/>
              </a:rPr>
              <a:t>[1.54185705 0.1391394 0.08752663 0.19371839 0.02212134]</a:t>
            </a:r>
          </a:p>
        </p:txBody>
      </p:sp>
      <p:sp>
        <p:nvSpPr>
          <p:cNvPr id="18" name="TextBox 17">
            <a:extLst>
              <a:ext uri="{FF2B5EF4-FFF2-40B4-BE49-F238E27FC236}">
                <a16:creationId xmlns:a16="http://schemas.microsoft.com/office/drawing/2014/main" id="{2B109913-85C3-5FC3-54F8-9368396D599C}"/>
              </a:ext>
            </a:extLst>
          </p:cNvPr>
          <p:cNvSpPr txBox="1"/>
          <p:nvPr/>
        </p:nvSpPr>
        <p:spPr>
          <a:xfrm>
            <a:off x="6212261" y="2274838"/>
            <a:ext cx="5518169" cy="2308324"/>
          </a:xfrm>
          <a:prstGeom prst="rect">
            <a:avLst/>
          </a:prstGeom>
          <a:solidFill>
            <a:schemeClr val="bg1"/>
          </a:solidFill>
        </p:spPr>
        <p:txBody>
          <a:bodyPr wrap="square">
            <a:spAutoFit/>
          </a:bodyPr>
          <a:lstStyle/>
          <a:p>
            <a:r>
              <a:rPr lang="en-SG" sz="1800" b="1" i="0" dirty="0">
                <a:solidFill>
                  <a:srgbClr val="212121"/>
                </a:solidFill>
                <a:effectLst/>
                <a:latin typeface="Courier New" panose="02070309020205020404" pitchFamily="49" charset="0"/>
              </a:rPr>
              <a:t>Accuracy: </a:t>
            </a:r>
            <a:r>
              <a:rPr lang="en-SG" sz="1800" b="0" i="0" dirty="0">
                <a:solidFill>
                  <a:srgbClr val="212121"/>
                </a:solidFill>
                <a:effectLst/>
                <a:latin typeface="Courier New" panose="02070309020205020404" pitchFamily="49" charset="0"/>
              </a:rPr>
              <a:t>0.860078277886497</a:t>
            </a:r>
          </a:p>
          <a:p>
            <a:r>
              <a:rPr lang="en-SG" sz="1800" b="1" i="0" dirty="0">
                <a:solidFill>
                  <a:srgbClr val="212121"/>
                </a:solidFill>
                <a:effectLst/>
                <a:latin typeface="Courier New" panose="02070309020205020404" pitchFamily="49" charset="0"/>
              </a:rPr>
              <a:t>Precision: </a:t>
            </a:r>
            <a:r>
              <a:rPr lang="en-SG" sz="1800" b="0" i="0" dirty="0">
                <a:solidFill>
                  <a:srgbClr val="212121"/>
                </a:solidFill>
                <a:effectLst/>
                <a:latin typeface="Courier New" panose="02070309020205020404" pitchFamily="49" charset="0"/>
              </a:rPr>
              <a:t>0.22448979591836735 </a:t>
            </a:r>
          </a:p>
          <a:p>
            <a:r>
              <a:rPr lang="en-SG" sz="1800" b="1" i="0" dirty="0">
                <a:solidFill>
                  <a:srgbClr val="212121"/>
                </a:solidFill>
                <a:effectLst/>
                <a:latin typeface="Courier New" panose="02070309020205020404" pitchFamily="49" charset="0"/>
              </a:rPr>
              <a:t>Recall: </a:t>
            </a:r>
            <a:r>
              <a:rPr lang="en-SG" sz="1800" b="0" i="0" dirty="0">
                <a:solidFill>
                  <a:srgbClr val="212121"/>
                </a:solidFill>
                <a:effectLst/>
                <a:latin typeface="Courier New" panose="02070309020205020404" pitchFamily="49" charset="0"/>
              </a:rPr>
              <a:t>0.532258064516129 </a:t>
            </a:r>
          </a:p>
          <a:p>
            <a:r>
              <a:rPr lang="en-SG" sz="1800" b="1" i="0" dirty="0">
                <a:solidFill>
                  <a:schemeClr val="accent2"/>
                </a:solidFill>
                <a:effectLst/>
                <a:latin typeface="Courier New" panose="02070309020205020404" pitchFamily="49" charset="0"/>
              </a:rPr>
              <a:t>F1-score: </a:t>
            </a:r>
            <a:r>
              <a:rPr lang="en-SG" sz="1800" b="0" i="0" dirty="0">
                <a:solidFill>
                  <a:srgbClr val="212121"/>
                </a:solidFill>
                <a:effectLst/>
                <a:latin typeface="Courier New" panose="02070309020205020404" pitchFamily="49" charset="0"/>
              </a:rPr>
              <a:t>0.3157894736842105</a:t>
            </a:r>
          </a:p>
          <a:p>
            <a:r>
              <a:rPr lang="en-SG" sz="1800" b="1" i="0" dirty="0">
                <a:solidFill>
                  <a:srgbClr val="212121"/>
                </a:solidFill>
                <a:effectLst/>
                <a:latin typeface="Courier New" panose="02070309020205020404" pitchFamily="49" charset="0"/>
              </a:rPr>
              <a:t>ROC-AUC: </a:t>
            </a:r>
            <a:r>
              <a:rPr lang="en-SG" sz="1800" b="0" i="0" dirty="0">
                <a:solidFill>
                  <a:srgbClr val="212121"/>
                </a:solidFill>
                <a:effectLst/>
                <a:latin typeface="Courier New" panose="02070309020205020404" pitchFamily="49" charset="0"/>
              </a:rPr>
              <a:t>0.852486559139785</a:t>
            </a:r>
          </a:p>
          <a:p>
            <a:r>
              <a:rPr lang="en-SG" sz="1800" b="1" i="0" dirty="0">
                <a:solidFill>
                  <a:srgbClr val="212121"/>
                </a:solidFill>
                <a:effectLst/>
                <a:latin typeface="Courier New" panose="02070309020205020404" pitchFamily="49" charset="0"/>
              </a:rPr>
              <a:t>Intercept: </a:t>
            </a:r>
            <a:r>
              <a:rPr lang="en-SG" sz="1800" b="0" i="0" dirty="0">
                <a:solidFill>
                  <a:srgbClr val="212121"/>
                </a:solidFill>
                <a:effectLst/>
                <a:latin typeface="Courier New" panose="02070309020205020404" pitchFamily="49" charset="0"/>
              </a:rPr>
              <a:t>-1.0485401664326774 </a:t>
            </a:r>
            <a:r>
              <a:rPr lang="en-SG" sz="1800" b="1" i="0" dirty="0">
                <a:solidFill>
                  <a:srgbClr val="212121"/>
                </a:solidFill>
                <a:effectLst/>
                <a:latin typeface="Courier New" panose="02070309020205020404" pitchFamily="49" charset="0"/>
              </a:rPr>
              <a:t>Coefficients: </a:t>
            </a:r>
            <a:r>
              <a:rPr lang="en-SG" sz="1800" b="0" i="0" dirty="0">
                <a:solidFill>
                  <a:srgbClr val="212121"/>
                </a:solidFill>
                <a:effectLst/>
                <a:latin typeface="Courier New" panose="02070309020205020404" pitchFamily="49" charset="0"/>
              </a:rPr>
              <a:t>[1.54185705 0.1391394 0.08752663 0.19371839 0.02212134]</a:t>
            </a:r>
            <a:endParaRPr lang="en-SG" sz="1800" dirty="0"/>
          </a:p>
        </p:txBody>
      </p:sp>
      <p:grpSp>
        <p:nvGrpSpPr>
          <p:cNvPr id="35" name="Group 34">
            <a:extLst>
              <a:ext uri="{FF2B5EF4-FFF2-40B4-BE49-F238E27FC236}">
                <a16:creationId xmlns:a16="http://schemas.microsoft.com/office/drawing/2014/main" id="{37D2F068-D37E-32ED-45F1-CED2CA9007D8}"/>
              </a:ext>
            </a:extLst>
          </p:cNvPr>
          <p:cNvGrpSpPr/>
          <p:nvPr/>
        </p:nvGrpSpPr>
        <p:grpSpPr>
          <a:xfrm>
            <a:off x="297653" y="4886276"/>
            <a:ext cx="6188765" cy="1851257"/>
            <a:chOff x="297653" y="4886276"/>
            <a:chExt cx="6188765" cy="1851257"/>
          </a:xfrm>
        </p:grpSpPr>
        <p:sp>
          <p:nvSpPr>
            <p:cNvPr id="22" name="TextBox 21">
              <a:extLst>
                <a:ext uri="{FF2B5EF4-FFF2-40B4-BE49-F238E27FC236}">
                  <a16:creationId xmlns:a16="http://schemas.microsoft.com/office/drawing/2014/main" id="{F95F54DF-E1B4-5D30-4D4F-8CF08F809FD2}"/>
                </a:ext>
              </a:extLst>
            </p:cNvPr>
            <p:cNvSpPr txBox="1"/>
            <p:nvPr/>
          </p:nvSpPr>
          <p:spPr>
            <a:xfrm>
              <a:off x="1628116" y="4886276"/>
              <a:ext cx="4858302" cy="954107"/>
            </a:xfrm>
            <a:prstGeom prst="rect">
              <a:avLst/>
            </a:prstGeom>
            <a:solidFill>
              <a:schemeClr val="bg1"/>
            </a:solidFill>
          </p:spPr>
          <p:txBody>
            <a:bodyPr wrap="square">
              <a:spAutoFit/>
            </a:bodyPr>
            <a:lstStyle/>
            <a:p>
              <a:r>
                <a:rPr lang="en-US" b="0" i="0" dirty="0">
                  <a:solidFill>
                    <a:srgbClr val="212121"/>
                  </a:solidFill>
                  <a:effectLst/>
                  <a:latin typeface="Courier New" panose="02070309020205020404" pitchFamily="49" charset="0"/>
                </a:rPr>
                <a:t>Confusion Matrix: </a:t>
              </a:r>
            </a:p>
            <a:p>
              <a:r>
                <a:rPr lang="en-US" b="0" i="0" dirty="0">
                  <a:solidFill>
                    <a:srgbClr val="212121"/>
                  </a:solidFill>
                  <a:effectLst/>
                  <a:latin typeface="Courier New" panose="02070309020205020404" pitchFamily="49" charset="0"/>
                </a:rPr>
                <a:t>  | Predicted Positive | Predicted Negative </a:t>
              </a:r>
            </a:p>
            <a:p>
              <a:r>
                <a:rPr lang="en-US" b="0" i="0" dirty="0">
                  <a:solidFill>
                    <a:srgbClr val="212121"/>
                  </a:solidFill>
                  <a:effectLst/>
                  <a:latin typeface="Courier New" panose="02070309020205020404" pitchFamily="49" charset="0"/>
                </a:rPr>
                <a:t>--|--------------------|--------------------</a:t>
              </a:r>
              <a:endParaRPr lang="en-SG" dirty="0"/>
            </a:p>
          </p:txBody>
        </p:sp>
        <p:sp>
          <p:nvSpPr>
            <p:cNvPr id="30" name="TextBox 29">
              <a:extLst>
                <a:ext uri="{FF2B5EF4-FFF2-40B4-BE49-F238E27FC236}">
                  <a16:creationId xmlns:a16="http://schemas.microsoft.com/office/drawing/2014/main" id="{DF95AE5A-E48E-FF82-65BE-86B1417883C3}"/>
                </a:ext>
              </a:extLst>
            </p:cNvPr>
            <p:cNvSpPr txBox="1"/>
            <p:nvPr/>
          </p:nvSpPr>
          <p:spPr>
            <a:xfrm>
              <a:off x="297653" y="5704183"/>
              <a:ext cx="6188764" cy="523220"/>
            </a:xfrm>
            <a:prstGeom prst="rect">
              <a:avLst/>
            </a:prstGeom>
            <a:solidFill>
              <a:schemeClr val="bg1"/>
            </a:solidFill>
          </p:spPr>
          <p:txBody>
            <a:bodyPr wrap="square">
              <a:spAutoFit/>
            </a:bodyPr>
            <a:lstStyle/>
            <a:p>
              <a:r>
                <a:rPr lang="en-SG" b="0" i="0" dirty="0">
                  <a:solidFill>
                    <a:srgbClr val="212121"/>
                  </a:solidFill>
                  <a:effectLst/>
                  <a:latin typeface="Courier New" panose="02070309020205020404" pitchFamily="49" charset="0"/>
                </a:rPr>
                <a:t>Actual Positive | 47              | 15 </a:t>
              </a:r>
            </a:p>
            <a:p>
              <a:r>
                <a:rPr lang="en-SG" b="0" i="0" dirty="0">
                  <a:solidFill>
                    <a:srgbClr val="212121"/>
                  </a:solidFill>
                  <a:effectLst/>
                  <a:latin typeface="Courier New" panose="02070309020205020404" pitchFamily="49" charset="0"/>
                </a:rPr>
                <a:t>Actual Negative | 246             | 714 </a:t>
              </a:r>
              <a:endParaRPr lang="en-SG" dirty="0"/>
            </a:p>
          </p:txBody>
        </p:sp>
        <p:sp>
          <p:nvSpPr>
            <p:cNvPr id="31" name="TextBox 30">
              <a:extLst>
                <a:ext uri="{FF2B5EF4-FFF2-40B4-BE49-F238E27FC236}">
                  <a16:creationId xmlns:a16="http://schemas.microsoft.com/office/drawing/2014/main" id="{685D6AC9-C5A2-3818-7FF0-E6482E9482D1}"/>
                </a:ext>
              </a:extLst>
            </p:cNvPr>
            <p:cNvSpPr txBox="1"/>
            <p:nvPr/>
          </p:nvSpPr>
          <p:spPr>
            <a:xfrm>
              <a:off x="297653" y="6214313"/>
              <a:ext cx="6188764" cy="523220"/>
            </a:xfrm>
            <a:prstGeom prst="rect">
              <a:avLst/>
            </a:prstGeom>
            <a:solidFill>
              <a:schemeClr val="bg1"/>
            </a:solidFill>
          </p:spPr>
          <p:txBody>
            <a:bodyPr wrap="square">
              <a:spAutoFit/>
            </a:bodyPr>
            <a:lstStyle/>
            <a:p>
              <a:r>
                <a:rPr lang="en-SG" b="0" i="0" dirty="0">
                  <a:solidFill>
                    <a:srgbClr val="212121"/>
                  </a:solidFill>
                  <a:effectLst/>
                  <a:latin typeface="Courier New" panose="02070309020205020404" pitchFamily="49" charset="0"/>
                </a:rPr>
                <a:t>Actual Positive | </a:t>
              </a:r>
              <a:r>
                <a:rPr lang="en-SG" dirty="0">
                  <a:solidFill>
                    <a:srgbClr val="212121"/>
                  </a:solidFill>
                  <a:latin typeface="Courier New" panose="02070309020205020404" pitchFamily="49" charset="0"/>
                </a:rPr>
                <a:t>33</a:t>
              </a:r>
              <a:r>
                <a:rPr lang="en-SG" b="0" i="0" dirty="0">
                  <a:solidFill>
                    <a:srgbClr val="212121"/>
                  </a:solidFill>
                  <a:effectLst/>
                  <a:latin typeface="Courier New" panose="02070309020205020404" pitchFamily="49" charset="0"/>
                </a:rPr>
                <a:t>              | 29 </a:t>
              </a:r>
            </a:p>
            <a:p>
              <a:r>
                <a:rPr lang="en-SG" b="0" i="0" dirty="0">
                  <a:solidFill>
                    <a:srgbClr val="212121"/>
                  </a:solidFill>
                  <a:effectLst/>
                  <a:latin typeface="Courier New" panose="02070309020205020404" pitchFamily="49" charset="0"/>
                </a:rPr>
                <a:t>Actual Negative | 114             | 846 </a:t>
              </a:r>
              <a:endParaRPr lang="en-SG" dirty="0"/>
            </a:p>
          </p:txBody>
        </p:sp>
      </p:grpSp>
      <p:cxnSp>
        <p:nvCxnSpPr>
          <p:cNvPr id="34" name="Straight Arrow Connector 33">
            <a:extLst>
              <a:ext uri="{FF2B5EF4-FFF2-40B4-BE49-F238E27FC236}">
                <a16:creationId xmlns:a16="http://schemas.microsoft.com/office/drawing/2014/main" id="{C71E625E-0792-7C2C-FF68-F852ED18F4B9}"/>
              </a:ext>
            </a:extLst>
          </p:cNvPr>
          <p:cNvCxnSpPr>
            <a:cxnSpLocks/>
          </p:cNvCxnSpPr>
          <p:nvPr/>
        </p:nvCxnSpPr>
        <p:spPr>
          <a:xfrm flipV="1">
            <a:off x="1643795" y="4746155"/>
            <a:ext cx="5505855" cy="45750"/>
          </a:xfrm>
          <a:prstGeom prst="straightConnector1">
            <a:avLst/>
          </a:prstGeom>
          <a:ln w="38100">
            <a:headEnd type="triangle"/>
            <a:tailEnd type="triangle"/>
          </a:ln>
        </p:spPr>
        <p:style>
          <a:lnRef idx="1">
            <a:schemeClr val="accent2"/>
          </a:lnRef>
          <a:fillRef idx="0">
            <a:schemeClr val="accent2"/>
          </a:fillRef>
          <a:effectRef idx="0">
            <a:schemeClr val="accent2"/>
          </a:effectRef>
          <a:fontRef idx="minor">
            <a:schemeClr val="tx1"/>
          </a:fontRef>
        </p:style>
      </p:cxnSp>
      <p:pic>
        <p:nvPicPr>
          <p:cNvPr id="3076" name="Picture 4" descr="Image result for 1 and 2 symbols">
            <a:extLst>
              <a:ext uri="{FF2B5EF4-FFF2-40B4-BE49-F238E27FC236}">
                <a16:creationId xmlns:a16="http://schemas.microsoft.com/office/drawing/2014/main" id="{C1785BBC-E04A-665D-7719-53872F9569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1950" y="5505139"/>
            <a:ext cx="729048" cy="72904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1 and 2 symbols">
            <a:extLst>
              <a:ext uri="{FF2B5EF4-FFF2-40B4-BE49-F238E27FC236}">
                <a16:creationId xmlns:a16="http://schemas.microsoft.com/office/drawing/2014/main" id="{3C9CF9A3-09F6-EC58-59AB-445A72CA6F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0158" y="6058108"/>
            <a:ext cx="626636" cy="626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964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Shape 971"/>
        <p:cNvGrpSpPr/>
        <p:nvPr/>
      </p:nvGrpSpPr>
      <p:grpSpPr>
        <a:xfrm>
          <a:off x="0" y="0"/>
          <a:ext cx="0" cy="0"/>
          <a:chOff x="0" y="0"/>
          <a:chExt cx="0" cy="0"/>
        </a:xfrm>
      </p:grpSpPr>
      <p:sp>
        <p:nvSpPr>
          <p:cNvPr id="972" name="Google Shape;972;p198"/>
          <p:cNvSpPr/>
          <p:nvPr/>
        </p:nvSpPr>
        <p:spPr>
          <a:xfrm>
            <a:off x="0" y="43543"/>
            <a:ext cx="12119428" cy="6771203"/>
          </a:xfrm>
          <a:prstGeom prst="rect">
            <a:avLst/>
          </a:prstGeom>
          <a:noFill/>
          <a:ln w="155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73" name="Google Shape;973;p198"/>
          <p:cNvSpPr txBox="1"/>
          <p:nvPr/>
        </p:nvSpPr>
        <p:spPr>
          <a:xfrm>
            <a:off x="134533" y="165143"/>
            <a:ext cx="4106243" cy="1301869"/>
          </a:xfrm>
          <a:prstGeom prst="rect">
            <a:avLst/>
          </a:prstGeom>
          <a:noFill/>
          <a:ln>
            <a:noFill/>
          </a:ln>
        </p:spPr>
        <p:txBody>
          <a:bodyPr spcFirstLastPara="1" wrap="square" lIns="91425" tIns="45700" rIns="91425" bIns="45700" anchor="ctr" anchorCtr="0">
            <a:noAutofit/>
          </a:bodyPr>
          <a:lstStyle/>
          <a:p>
            <a:pPr marL="0" marR="0" lvl="0" indent="0" algn="ctr" rtl="0">
              <a:lnSpc>
                <a:spcPct val="70000"/>
              </a:lnSpc>
              <a:spcBef>
                <a:spcPts val="0"/>
              </a:spcBef>
              <a:spcAft>
                <a:spcPts val="0"/>
              </a:spcAft>
              <a:buClr>
                <a:srgbClr val="FFFFFF"/>
              </a:buClr>
              <a:buSzPts val="6480"/>
              <a:buFont typeface="Raleway"/>
              <a:buNone/>
            </a:pPr>
            <a:r>
              <a:rPr lang="en-GB" sz="6480" b="1" i="0" u="sng" strike="noStrike" cap="none" dirty="0">
                <a:solidFill>
                  <a:schemeClr val="accent4">
                    <a:lumMod val="75000"/>
                  </a:schemeClr>
                </a:solidFill>
                <a:latin typeface="Raleway"/>
                <a:ea typeface="Raleway"/>
                <a:cs typeface="Raleway"/>
                <a:sym typeface="Raleway"/>
              </a:rPr>
              <a:t>Contents</a:t>
            </a:r>
            <a:endParaRPr u="sng" dirty="0">
              <a:solidFill>
                <a:schemeClr val="accent4">
                  <a:lumMod val="75000"/>
                </a:schemeClr>
              </a:solidFill>
            </a:endParaRPr>
          </a:p>
        </p:txBody>
      </p:sp>
      <p:sp>
        <p:nvSpPr>
          <p:cNvPr id="974" name="Google Shape;974;p198"/>
          <p:cNvSpPr txBox="1"/>
          <p:nvPr/>
        </p:nvSpPr>
        <p:spPr>
          <a:xfrm>
            <a:off x="536073" y="2278514"/>
            <a:ext cx="5219268" cy="4031873"/>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FFFFFF"/>
              </a:buClr>
              <a:buSzPts val="3200"/>
              <a:buFont typeface="Noto Sans Symbols"/>
              <a:buChar char="✔"/>
            </a:pPr>
            <a:r>
              <a:rPr lang="en-GB" sz="3200" b="1" i="0" u="none" strike="noStrike" cap="none" dirty="0">
                <a:solidFill>
                  <a:srgbClr val="FFFFFF"/>
                </a:solidFill>
                <a:latin typeface="Raleway"/>
                <a:ea typeface="Raleway"/>
                <a:cs typeface="Raleway"/>
                <a:sym typeface="Raleway"/>
              </a:rPr>
              <a:t>  Introduction</a:t>
            </a:r>
            <a:endParaRPr dirty="0"/>
          </a:p>
          <a:p>
            <a:pPr marL="285750" marR="0" lvl="0" indent="-285750" algn="l" rtl="0">
              <a:lnSpc>
                <a:spcPct val="100000"/>
              </a:lnSpc>
              <a:spcBef>
                <a:spcPts val="0"/>
              </a:spcBef>
              <a:spcAft>
                <a:spcPts val="0"/>
              </a:spcAft>
              <a:buClr>
                <a:srgbClr val="FFFFFF"/>
              </a:buClr>
              <a:buSzPts val="3200"/>
              <a:buFont typeface="Noto Sans Symbols"/>
              <a:buChar char="✔"/>
            </a:pPr>
            <a:r>
              <a:rPr lang="en-GB" sz="3200" b="1" i="0" u="none" strike="noStrike" cap="none" dirty="0">
                <a:solidFill>
                  <a:srgbClr val="FFFFFF"/>
                </a:solidFill>
                <a:latin typeface="Raleway"/>
                <a:ea typeface="Raleway"/>
                <a:cs typeface="Raleway"/>
                <a:sym typeface="Raleway"/>
              </a:rPr>
              <a:t>  Assumption </a:t>
            </a:r>
            <a:endParaRPr dirty="0"/>
          </a:p>
          <a:p>
            <a:pPr marL="285750" marR="0" lvl="0" indent="-285750" algn="l" rtl="0">
              <a:lnSpc>
                <a:spcPct val="100000"/>
              </a:lnSpc>
              <a:spcBef>
                <a:spcPts val="0"/>
              </a:spcBef>
              <a:spcAft>
                <a:spcPts val="0"/>
              </a:spcAft>
              <a:buClr>
                <a:srgbClr val="FFFFFF"/>
              </a:buClr>
              <a:buSzPts val="3200"/>
              <a:buFont typeface="Noto Sans Symbols"/>
              <a:buChar char="✔"/>
            </a:pPr>
            <a:r>
              <a:rPr lang="en-GB" sz="3200" b="1" i="0" u="none" strike="noStrike" cap="none" dirty="0">
                <a:solidFill>
                  <a:srgbClr val="FFFFFF"/>
                </a:solidFill>
                <a:latin typeface="Raleway"/>
                <a:ea typeface="Raleway"/>
                <a:cs typeface="Raleway"/>
                <a:sym typeface="Raleway"/>
              </a:rPr>
              <a:t>  </a:t>
            </a:r>
            <a:r>
              <a:rPr lang="en-US" sz="3200" b="1" i="0" u="none" strike="noStrike" cap="none" dirty="0">
                <a:solidFill>
                  <a:srgbClr val="FFFFFF"/>
                </a:solidFill>
                <a:latin typeface="Raleway"/>
                <a:ea typeface="Raleway"/>
                <a:cs typeface="Raleway"/>
                <a:sym typeface="Raleway"/>
              </a:rPr>
              <a:t>Missing Data</a:t>
            </a:r>
            <a:endParaRPr dirty="0"/>
          </a:p>
          <a:p>
            <a:pPr marL="285750" marR="0" lvl="0" indent="-285750" algn="l" rtl="0">
              <a:lnSpc>
                <a:spcPct val="100000"/>
              </a:lnSpc>
              <a:spcBef>
                <a:spcPts val="0"/>
              </a:spcBef>
              <a:spcAft>
                <a:spcPts val="0"/>
              </a:spcAft>
              <a:buClr>
                <a:srgbClr val="FFFFFF"/>
              </a:buClr>
              <a:buSzPts val="3200"/>
              <a:buFont typeface="Noto Sans Symbols"/>
              <a:buChar char="✔"/>
            </a:pPr>
            <a:r>
              <a:rPr lang="en-GB" sz="3200" b="1" i="0" u="none" strike="noStrike" cap="none" dirty="0">
                <a:solidFill>
                  <a:srgbClr val="FFFFFF"/>
                </a:solidFill>
                <a:latin typeface="Raleway"/>
                <a:ea typeface="Raleway"/>
                <a:cs typeface="Raleway"/>
                <a:sym typeface="Raleway"/>
              </a:rPr>
              <a:t>  </a:t>
            </a:r>
            <a:r>
              <a:rPr lang="en-US" sz="3200" b="1" i="0" u="none" strike="noStrike" cap="none" dirty="0">
                <a:solidFill>
                  <a:srgbClr val="FFFFFF"/>
                </a:solidFill>
                <a:latin typeface="Raleway"/>
                <a:ea typeface="Raleway"/>
                <a:cs typeface="Raleway"/>
                <a:sym typeface="Raleway"/>
              </a:rPr>
              <a:t>Filling Data</a:t>
            </a:r>
            <a:endParaRPr dirty="0"/>
          </a:p>
          <a:p>
            <a:pPr marL="285750" marR="0" lvl="0" indent="-285750" algn="l" rtl="0">
              <a:lnSpc>
                <a:spcPct val="100000"/>
              </a:lnSpc>
              <a:spcBef>
                <a:spcPts val="0"/>
              </a:spcBef>
              <a:spcAft>
                <a:spcPts val="0"/>
              </a:spcAft>
              <a:buClr>
                <a:srgbClr val="FFFFFF"/>
              </a:buClr>
              <a:buSzPts val="3200"/>
              <a:buFont typeface="Noto Sans Symbols"/>
              <a:buChar char="✔"/>
            </a:pPr>
            <a:r>
              <a:rPr lang="en-GB" sz="3200" b="1" i="0" u="none" strike="noStrike" cap="none" dirty="0">
                <a:solidFill>
                  <a:srgbClr val="FFFFFF"/>
                </a:solidFill>
                <a:latin typeface="Raleway"/>
                <a:ea typeface="Raleway"/>
                <a:cs typeface="Raleway"/>
                <a:sym typeface="Raleway"/>
              </a:rPr>
              <a:t>  Data </a:t>
            </a:r>
            <a:r>
              <a:rPr lang="en-US" sz="3200" b="1" i="0" u="none" strike="noStrike" cap="none" dirty="0">
                <a:solidFill>
                  <a:srgbClr val="FFFFFF"/>
                </a:solidFill>
                <a:latin typeface="Raleway"/>
                <a:ea typeface="Raleway"/>
                <a:cs typeface="Raleway"/>
                <a:sym typeface="Raleway"/>
              </a:rPr>
              <a:t>Reduction</a:t>
            </a:r>
            <a:endParaRPr dirty="0"/>
          </a:p>
          <a:p>
            <a:pPr marL="285750" marR="0" lvl="0" indent="-285750" algn="l" rtl="0">
              <a:lnSpc>
                <a:spcPct val="100000"/>
              </a:lnSpc>
              <a:spcBef>
                <a:spcPts val="0"/>
              </a:spcBef>
              <a:spcAft>
                <a:spcPts val="0"/>
              </a:spcAft>
              <a:buClr>
                <a:srgbClr val="FFFFFF"/>
              </a:buClr>
              <a:buSzPts val="3200"/>
              <a:buFont typeface="Noto Sans Symbols"/>
              <a:buChar char="✔"/>
            </a:pPr>
            <a:r>
              <a:rPr lang="en-GB" sz="3200" b="1" i="0" u="none" strike="noStrike" cap="none" dirty="0">
                <a:solidFill>
                  <a:srgbClr val="FFFFFF"/>
                </a:solidFill>
                <a:latin typeface="Raleway"/>
                <a:ea typeface="Raleway"/>
                <a:cs typeface="Raleway"/>
                <a:sym typeface="Raleway"/>
              </a:rPr>
              <a:t> </a:t>
            </a:r>
            <a:r>
              <a:rPr lang="en-GB" sz="3200" b="1" i="0" u="none" strike="noStrike" cap="none" dirty="0">
                <a:solidFill>
                  <a:srgbClr val="FFFFFF"/>
                </a:solidFill>
                <a:latin typeface="Raleway"/>
                <a:ea typeface="Raleway"/>
                <a:cs typeface="Raleway"/>
                <a:sym typeface="Wingdings" panose="05000000000000000000" pitchFamily="2" charset="2"/>
              </a:rPr>
              <a:t>Cons. of Reg. Model</a:t>
            </a:r>
          </a:p>
          <a:p>
            <a:pPr marL="285750" marR="0" lvl="0" indent="-285750" algn="l" rtl="0">
              <a:lnSpc>
                <a:spcPct val="100000"/>
              </a:lnSpc>
              <a:spcBef>
                <a:spcPts val="0"/>
              </a:spcBef>
              <a:spcAft>
                <a:spcPts val="0"/>
              </a:spcAft>
              <a:buClr>
                <a:srgbClr val="FFFFFF"/>
              </a:buClr>
              <a:buSzPts val="3200"/>
              <a:buFont typeface="Noto Sans Symbols"/>
              <a:buChar char="✔"/>
            </a:pPr>
            <a:r>
              <a:rPr lang="en-GB" sz="3200" b="1" dirty="0">
                <a:solidFill>
                  <a:srgbClr val="FFFFFF"/>
                </a:solidFill>
                <a:latin typeface="Raleway"/>
                <a:ea typeface="Raleway"/>
                <a:cs typeface="Raleway"/>
                <a:sym typeface="Wingdings" panose="05000000000000000000" pitchFamily="2" charset="2"/>
              </a:rPr>
              <a:t> Regression /Prediction</a:t>
            </a:r>
            <a:endParaRPr lang="en-GB" sz="3200" b="1" i="0" u="none" strike="noStrike" cap="none" dirty="0">
              <a:solidFill>
                <a:srgbClr val="FFFFFF"/>
              </a:solidFill>
              <a:latin typeface="Raleway"/>
              <a:ea typeface="Raleway"/>
              <a:cs typeface="Raleway"/>
              <a:sym typeface="Wingdings" panose="05000000000000000000" pitchFamily="2" charset="2"/>
            </a:endParaRPr>
          </a:p>
          <a:p>
            <a:pPr marL="285750" marR="0" lvl="0" indent="-285750" algn="l" rtl="0">
              <a:lnSpc>
                <a:spcPct val="100000"/>
              </a:lnSpc>
              <a:spcBef>
                <a:spcPts val="0"/>
              </a:spcBef>
              <a:spcAft>
                <a:spcPts val="0"/>
              </a:spcAft>
              <a:buClr>
                <a:srgbClr val="FFFFFF"/>
              </a:buClr>
              <a:buSzPts val="3200"/>
              <a:buFont typeface="Noto Sans Symbols"/>
              <a:buChar char="✔"/>
            </a:pPr>
            <a:r>
              <a:rPr lang="en-GB" sz="3200" b="1" i="0" u="none" strike="noStrike" cap="none" dirty="0">
                <a:solidFill>
                  <a:srgbClr val="FFFFFF"/>
                </a:solidFill>
                <a:latin typeface="Raleway"/>
                <a:ea typeface="Raleway"/>
                <a:cs typeface="Raleway"/>
                <a:sym typeface="Raleway"/>
              </a:rPr>
              <a:t>  </a:t>
            </a:r>
            <a:r>
              <a:rPr lang="en-US" sz="3200" b="1" i="0" u="none" strike="noStrike" cap="none" dirty="0">
                <a:solidFill>
                  <a:srgbClr val="FFFFFF"/>
                </a:solidFill>
                <a:latin typeface="Raleway"/>
                <a:ea typeface="Raleway"/>
                <a:cs typeface="Raleway"/>
                <a:sym typeface="Raleway"/>
              </a:rPr>
              <a:t>Conclusions</a:t>
            </a:r>
            <a:endParaRPr dirty="0"/>
          </a:p>
          <a:p>
            <a:pPr marL="285750" marR="0" lvl="0" indent="-82550" algn="l" rtl="0">
              <a:lnSpc>
                <a:spcPct val="100000"/>
              </a:lnSpc>
              <a:spcBef>
                <a:spcPts val="0"/>
              </a:spcBef>
              <a:spcAft>
                <a:spcPts val="0"/>
              </a:spcAft>
              <a:buClr>
                <a:schemeClr val="dk1"/>
              </a:buClr>
              <a:buSzPts val="3200"/>
              <a:buFont typeface="Noto Sans Symbols"/>
              <a:buNone/>
            </a:pPr>
            <a:endParaRPr sz="3200" b="1" i="0" u="none" strike="noStrike" cap="none" dirty="0">
              <a:solidFill>
                <a:srgbClr val="FFFFFF"/>
              </a:solidFill>
              <a:latin typeface="Raleway"/>
              <a:ea typeface="Raleway"/>
              <a:cs typeface="Raleway"/>
              <a:sym typeface="Raleway"/>
            </a:endParaRPr>
          </a:p>
        </p:txBody>
      </p:sp>
      <p:sp>
        <p:nvSpPr>
          <p:cNvPr id="975" name="Google Shape;975;p198"/>
          <p:cNvSpPr/>
          <p:nvPr/>
        </p:nvSpPr>
        <p:spPr>
          <a:xfrm>
            <a:off x="10947421" y="297347"/>
            <a:ext cx="266700" cy="2667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76" name="Google Shape;976;p198"/>
          <p:cNvSpPr/>
          <p:nvPr/>
        </p:nvSpPr>
        <p:spPr>
          <a:xfrm>
            <a:off x="11316707" y="297347"/>
            <a:ext cx="266700" cy="266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77" name="Google Shape;977;p198"/>
          <p:cNvSpPr/>
          <p:nvPr/>
        </p:nvSpPr>
        <p:spPr>
          <a:xfrm>
            <a:off x="11681049" y="297347"/>
            <a:ext cx="266700" cy="2667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978" name="Google Shape;978;p198"/>
          <p:cNvPicPr preferRelativeResize="0"/>
          <p:nvPr/>
        </p:nvPicPr>
        <p:blipFill rotWithShape="1">
          <a:blip r:embed="rId3">
            <a:alphaModFix/>
          </a:blip>
          <a:srcRect/>
          <a:stretch/>
        </p:blipFill>
        <p:spPr>
          <a:xfrm>
            <a:off x="9737478" y="297347"/>
            <a:ext cx="904018" cy="139080"/>
          </a:xfrm>
          <a:prstGeom prst="rect">
            <a:avLst/>
          </a:prstGeom>
          <a:noFill/>
          <a:ln>
            <a:noFill/>
          </a:ln>
        </p:spPr>
      </p:pic>
      <p:sp>
        <p:nvSpPr>
          <p:cNvPr id="979" name="Google Shape;979;p198"/>
          <p:cNvSpPr/>
          <p:nvPr/>
        </p:nvSpPr>
        <p:spPr>
          <a:xfrm rot="-1944089">
            <a:off x="9763627" y="684226"/>
            <a:ext cx="515725" cy="411274"/>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80" name="Google Shape;980;p198"/>
          <p:cNvSpPr/>
          <p:nvPr/>
        </p:nvSpPr>
        <p:spPr>
          <a:xfrm rot="-1944089">
            <a:off x="9768192" y="501143"/>
            <a:ext cx="222583" cy="179307"/>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981" name="Google Shape;981;p198"/>
          <p:cNvPicPr preferRelativeResize="0"/>
          <p:nvPr/>
        </p:nvPicPr>
        <p:blipFill rotWithShape="1">
          <a:blip r:embed="rId4">
            <a:alphaModFix/>
          </a:blip>
          <a:srcRect/>
          <a:stretch/>
        </p:blipFill>
        <p:spPr>
          <a:xfrm rot="-6354153">
            <a:off x="9814682" y="4711341"/>
            <a:ext cx="2044907" cy="2521823"/>
          </a:xfrm>
          <a:prstGeom prst="rect">
            <a:avLst/>
          </a:prstGeom>
          <a:noFill/>
          <a:ln>
            <a:noFill/>
          </a:ln>
        </p:spPr>
      </p:pic>
      <p:sp>
        <p:nvSpPr>
          <p:cNvPr id="2" name="Google Shape;974;p198">
            <a:extLst>
              <a:ext uri="{FF2B5EF4-FFF2-40B4-BE49-F238E27FC236}">
                <a16:creationId xmlns:a16="http://schemas.microsoft.com/office/drawing/2014/main" id="{259B24A6-9692-AD09-A001-4EE534224F80}"/>
              </a:ext>
            </a:extLst>
          </p:cNvPr>
          <p:cNvSpPr txBox="1"/>
          <p:nvPr/>
        </p:nvSpPr>
        <p:spPr>
          <a:xfrm>
            <a:off x="5755340" y="2474134"/>
            <a:ext cx="6128347" cy="4031873"/>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FFFFFF"/>
              </a:buClr>
              <a:buSzPts val="3200"/>
              <a:buFont typeface="Noto Sans Symbols"/>
              <a:buChar char="✔"/>
            </a:pPr>
            <a:r>
              <a:rPr lang="en-GB" sz="3200" b="1" i="0" u="none" strike="noStrike" cap="none" dirty="0">
                <a:solidFill>
                  <a:srgbClr val="FFFFFF"/>
                </a:solidFill>
                <a:latin typeface="Raleway"/>
                <a:ea typeface="Raleway"/>
                <a:cs typeface="Raleway"/>
                <a:sym typeface="Raleway"/>
              </a:rPr>
              <a:t>  Introduction</a:t>
            </a:r>
            <a:endParaRPr dirty="0"/>
          </a:p>
          <a:p>
            <a:pPr marL="285750" marR="0" lvl="0" indent="-285750" algn="l" rtl="0">
              <a:lnSpc>
                <a:spcPct val="100000"/>
              </a:lnSpc>
              <a:spcBef>
                <a:spcPts val="0"/>
              </a:spcBef>
              <a:spcAft>
                <a:spcPts val="0"/>
              </a:spcAft>
              <a:buClr>
                <a:srgbClr val="FFFFFF"/>
              </a:buClr>
              <a:buSzPts val="3200"/>
              <a:buFont typeface="Noto Sans Symbols"/>
              <a:buChar char="✔"/>
            </a:pPr>
            <a:r>
              <a:rPr lang="en-GB" sz="3200" b="1" i="0" u="none" strike="noStrike" cap="none" dirty="0">
                <a:solidFill>
                  <a:srgbClr val="FFFFFF"/>
                </a:solidFill>
                <a:latin typeface="Raleway"/>
                <a:ea typeface="Raleway"/>
                <a:cs typeface="Raleway"/>
                <a:sym typeface="Raleway"/>
              </a:rPr>
              <a:t>  </a:t>
            </a:r>
            <a:r>
              <a:rPr lang="en-US" sz="3200" b="1" i="0" u="none" strike="noStrike" cap="none" dirty="0">
                <a:solidFill>
                  <a:srgbClr val="FFFFFF"/>
                </a:solidFill>
                <a:latin typeface="Raleway"/>
                <a:ea typeface="Raleway"/>
                <a:cs typeface="Raleway"/>
                <a:sym typeface="Raleway"/>
              </a:rPr>
              <a:t>Assumption/Issues</a:t>
            </a:r>
            <a:endParaRPr dirty="0"/>
          </a:p>
          <a:p>
            <a:pPr marL="285750" marR="0" lvl="0" indent="-285750" algn="l" rtl="0">
              <a:lnSpc>
                <a:spcPct val="100000"/>
              </a:lnSpc>
              <a:spcBef>
                <a:spcPts val="0"/>
              </a:spcBef>
              <a:spcAft>
                <a:spcPts val="0"/>
              </a:spcAft>
              <a:buClr>
                <a:srgbClr val="FFFFFF"/>
              </a:buClr>
              <a:buSzPts val="3200"/>
              <a:buFont typeface="Noto Sans Symbols"/>
              <a:buChar char="✔"/>
            </a:pPr>
            <a:r>
              <a:rPr lang="en-GB" sz="3200" b="1" i="0" u="none" strike="noStrike" cap="none" dirty="0">
                <a:solidFill>
                  <a:srgbClr val="FFFFFF"/>
                </a:solidFill>
                <a:latin typeface="Raleway"/>
                <a:ea typeface="Raleway"/>
                <a:cs typeface="Raleway"/>
                <a:sym typeface="Raleway"/>
              </a:rPr>
              <a:t>  </a:t>
            </a:r>
            <a:r>
              <a:rPr lang="en-US" sz="3200" b="1" i="0" u="none" strike="noStrike" cap="none" dirty="0">
                <a:solidFill>
                  <a:srgbClr val="FFFFFF"/>
                </a:solidFill>
                <a:latin typeface="Raleway"/>
                <a:ea typeface="Raleway"/>
                <a:cs typeface="Raleway"/>
                <a:sym typeface="Raleway"/>
              </a:rPr>
              <a:t>Data Insights</a:t>
            </a:r>
            <a:endParaRPr dirty="0"/>
          </a:p>
          <a:p>
            <a:pPr marL="285750" marR="0" lvl="0" indent="-285750" algn="l" rtl="0">
              <a:lnSpc>
                <a:spcPct val="100000"/>
              </a:lnSpc>
              <a:spcBef>
                <a:spcPts val="0"/>
              </a:spcBef>
              <a:spcAft>
                <a:spcPts val="0"/>
              </a:spcAft>
              <a:buClr>
                <a:srgbClr val="FFFFFF"/>
              </a:buClr>
              <a:buSzPts val="3200"/>
              <a:buFont typeface="Noto Sans Symbols"/>
              <a:buChar char="✔"/>
            </a:pPr>
            <a:r>
              <a:rPr lang="en-GB" sz="3200" b="1" i="0" u="none" strike="noStrike" cap="none" dirty="0">
                <a:solidFill>
                  <a:srgbClr val="FFFFFF"/>
                </a:solidFill>
                <a:latin typeface="Raleway"/>
                <a:ea typeface="Raleway"/>
                <a:cs typeface="Raleway"/>
                <a:sym typeface="Raleway"/>
              </a:rPr>
              <a:t>  </a:t>
            </a:r>
            <a:r>
              <a:rPr lang="en-US" sz="3200" b="1" i="0" u="none" strike="noStrike" cap="none" dirty="0">
                <a:solidFill>
                  <a:srgbClr val="FFFFFF"/>
                </a:solidFill>
                <a:latin typeface="Raleway"/>
                <a:ea typeface="Raleway"/>
                <a:cs typeface="Raleway"/>
                <a:sym typeface="Raleway"/>
              </a:rPr>
              <a:t>Data Selection</a:t>
            </a:r>
            <a:endParaRPr dirty="0"/>
          </a:p>
          <a:p>
            <a:pPr marL="285750" marR="0" lvl="0" indent="-285750" algn="l" rtl="0">
              <a:lnSpc>
                <a:spcPct val="100000"/>
              </a:lnSpc>
              <a:spcBef>
                <a:spcPts val="0"/>
              </a:spcBef>
              <a:spcAft>
                <a:spcPts val="0"/>
              </a:spcAft>
              <a:buClr>
                <a:srgbClr val="FFFFFF"/>
              </a:buClr>
              <a:buSzPts val="3200"/>
              <a:buFont typeface="Noto Sans Symbols"/>
              <a:buChar char="✔"/>
            </a:pPr>
            <a:r>
              <a:rPr lang="en-GB" sz="3200" b="1" i="0" u="none" strike="noStrike" cap="none" dirty="0">
                <a:solidFill>
                  <a:srgbClr val="FFFFFF"/>
                </a:solidFill>
                <a:latin typeface="Raleway"/>
                <a:ea typeface="Raleway"/>
                <a:cs typeface="Raleway"/>
                <a:sym typeface="Raleway"/>
              </a:rPr>
              <a:t>  </a:t>
            </a:r>
            <a:r>
              <a:rPr lang="en-US" sz="3200" b="1" i="0" u="none" strike="noStrike" cap="none" dirty="0">
                <a:solidFill>
                  <a:srgbClr val="FFFFFF"/>
                </a:solidFill>
                <a:latin typeface="Raleway"/>
                <a:ea typeface="Raleway"/>
                <a:cs typeface="Raleway"/>
                <a:sym typeface="Raleway"/>
              </a:rPr>
              <a:t>Regressions/more models</a:t>
            </a:r>
            <a:endParaRPr dirty="0"/>
          </a:p>
          <a:p>
            <a:pPr marL="285750" marR="0" lvl="0" indent="-285750" algn="l" rtl="0">
              <a:lnSpc>
                <a:spcPct val="100000"/>
              </a:lnSpc>
              <a:spcBef>
                <a:spcPts val="0"/>
              </a:spcBef>
              <a:spcAft>
                <a:spcPts val="0"/>
              </a:spcAft>
              <a:buClr>
                <a:srgbClr val="FFFFFF"/>
              </a:buClr>
              <a:buSzPts val="3200"/>
              <a:buFont typeface="Noto Sans Symbols"/>
              <a:buChar char="✔"/>
            </a:pPr>
            <a:r>
              <a:rPr lang="en-GB" sz="3200" b="1" i="0" u="none" strike="noStrike" cap="none" dirty="0">
                <a:solidFill>
                  <a:srgbClr val="FFFFFF"/>
                </a:solidFill>
                <a:latin typeface="Raleway"/>
                <a:ea typeface="Raleway"/>
                <a:cs typeface="Raleway"/>
                <a:sym typeface="Raleway"/>
              </a:rPr>
              <a:t>  </a:t>
            </a:r>
            <a:r>
              <a:rPr lang="en-US" sz="3200" b="1" i="0" u="none" strike="noStrike" cap="none" dirty="0">
                <a:solidFill>
                  <a:srgbClr val="FFFFFF"/>
                </a:solidFill>
                <a:latin typeface="Raleway"/>
                <a:ea typeface="Raleway"/>
                <a:cs typeface="Raleway"/>
                <a:sym typeface="Raleway"/>
              </a:rPr>
              <a:t>Comparisons</a:t>
            </a:r>
            <a:endParaRPr dirty="0"/>
          </a:p>
          <a:p>
            <a:pPr marL="285750" marR="0" lvl="0" indent="-285750" algn="l" rtl="0">
              <a:lnSpc>
                <a:spcPct val="100000"/>
              </a:lnSpc>
              <a:spcBef>
                <a:spcPts val="0"/>
              </a:spcBef>
              <a:spcAft>
                <a:spcPts val="0"/>
              </a:spcAft>
              <a:buClr>
                <a:srgbClr val="FFFFFF"/>
              </a:buClr>
              <a:buSzPts val="3200"/>
              <a:buFont typeface="Noto Sans Symbols"/>
              <a:buChar char="✔"/>
            </a:pPr>
            <a:r>
              <a:rPr lang="en-GB" sz="3200" b="1" i="0" u="none" strike="noStrike" cap="none" dirty="0">
                <a:solidFill>
                  <a:srgbClr val="FFFFFF"/>
                </a:solidFill>
                <a:latin typeface="Raleway"/>
                <a:ea typeface="Raleway"/>
                <a:cs typeface="Raleway"/>
                <a:sym typeface="Raleway"/>
              </a:rPr>
              <a:t>  </a:t>
            </a:r>
            <a:r>
              <a:rPr lang="en-US" sz="3200" b="1" i="0" u="none" strike="noStrike" cap="none" dirty="0">
                <a:solidFill>
                  <a:srgbClr val="FFFFFF"/>
                </a:solidFill>
                <a:latin typeface="Raleway"/>
                <a:ea typeface="Raleway"/>
                <a:cs typeface="Raleway"/>
                <a:sym typeface="Raleway"/>
              </a:rPr>
              <a:t>Conclusions</a:t>
            </a:r>
            <a:endParaRPr dirty="0"/>
          </a:p>
          <a:p>
            <a:pPr marL="285750" marR="0" lvl="0" indent="-82550" algn="l" rtl="0">
              <a:lnSpc>
                <a:spcPct val="100000"/>
              </a:lnSpc>
              <a:spcBef>
                <a:spcPts val="0"/>
              </a:spcBef>
              <a:spcAft>
                <a:spcPts val="0"/>
              </a:spcAft>
              <a:buClr>
                <a:schemeClr val="dk1"/>
              </a:buClr>
              <a:buSzPts val="3200"/>
              <a:buFont typeface="Noto Sans Symbols"/>
              <a:buNone/>
            </a:pPr>
            <a:endParaRPr sz="3200" b="1" i="0" u="none" strike="noStrike" cap="none" dirty="0">
              <a:solidFill>
                <a:srgbClr val="FFFFFF"/>
              </a:solidFill>
              <a:latin typeface="Raleway"/>
              <a:ea typeface="Raleway"/>
              <a:cs typeface="Raleway"/>
              <a:sym typeface="Raleway"/>
            </a:endParaRPr>
          </a:p>
        </p:txBody>
      </p:sp>
      <p:sp>
        <p:nvSpPr>
          <p:cNvPr id="4" name="TextBox 3">
            <a:extLst>
              <a:ext uri="{FF2B5EF4-FFF2-40B4-BE49-F238E27FC236}">
                <a16:creationId xmlns:a16="http://schemas.microsoft.com/office/drawing/2014/main" id="{FDBC5A7A-94F5-A6B9-BCC9-54D1D2C0DA1A}"/>
              </a:ext>
            </a:extLst>
          </p:cNvPr>
          <p:cNvSpPr txBox="1"/>
          <p:nvPr/>
        </p:nvSpPr>
        <p:spPr>
          <a:xfrm>
            <a:off x="429221" y="1382888"/>
            <a:ext cx="6207162" cy="1015663"/>
          </a:xfrm>
          <a:prstGeom prst="rect">
            <a:avLst/>
          </a:prstGeom>
          <a:noFill/>
        </p:spPr>
        <p:txBody>
          <a:bodyPr wrap="square">
            <a:spAutoFit/>
          </a:bodyPr>
          <a:lstStyle/>
          <a:p>
            <a:r>
              <a:rPr lang="en-GB" sz="6000" b="0" i="0" u="none" strike="noStrike" cap="none" dirty="0">
                <a:solidFill>
                  <a:schemeClr val="accent3">
                    <a:lumMod val="40000"/>
                    <a:lumOff val="60000"/>
                  </a:schemeClr>
                </a:solidFill>
                <a:latin typeface="Aharoni"/>
                <a:ea typeface="Aharoni"/>
                <a:cs typeface="Aharoni"/>
                <a:sym typeface="Aharoni"/>
              </a:rPr>
              <a:t>Prediction</a:t>
            </a:r>
            <a:endParaRPr lang="en-SG" sz="6000" dirty="0"/>
          </a:p>
        </p:txBody>
      </p:sp>
      <p:sp>
        <p:nvSpPr>
          <p:cNvPr id="5" name="TextBox 4">
            <a:extLst>
              <a:ext uri="{FF2B5EF4-FFF2-40B4-BE49-F238E27FC236}">
                <a16:creationId xmlns:a16="http://schemas.microsoft.com/office/drawing/2014/main" id="{76755A9A-2629-8447-D425-ED010D9D349F}"/>
              </a:ext>
            </a:extLst>
          </p:cNvPr>
          <p:cNvSpPr txBox="1"/>
          <p:nvPr/>
        </p:nvSpPr>
        <p:spPr>
          <a:xfrm>
            <a:off x="6220578" y="1620033"/>
            <a:ext cx="5663110" cy="1015663"/>
          </a:xfrm>
          <a:prstGeom prst="rect">
            <a:avLst/>
          </a:prstGeom>
          <a:noFill/>
        </p:spPr>
        <p:txBody>
          <a:bodyPr wrap="square">
            <a:spAutoFit/>
          </a:bodyPr>
          <a:lstStyle/>
          <a:p>
            <a:r>
              <a:rPr lang="en-GB" sz="6000" b="0" i="0" u="none" strike="noStrike" cap="none" dirty="0">
                <a:solidFill>
                  <a:schemeClr val="accent3">
                    <a:lumMod val="40000"/>
                    <a:lumOff val="60000"/>
                  </a:schemeClr>
                </a:solidFill>
                <a:latin typeface="Aharoni"/>
                <a:ea typeface="Aharoni"/>
                <a:cs typeface="Aharoni"/>
                <a:sym typeface="Aharoni"/>
              </a:rPr>
              <a:t>Classification</a:t>
            </a:r>
            <a:endParaRPr lang="en-SG" sz="6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975"/>
                                        </p:tgtEl>
                                        <p:attrNameLst>
                                          <p:attrName>style.visibility</p:attrName>
                                        </p:attrNameLst>
                                      </p:cBhvr>
                                      <p:to>
                                        <p:strVal val="visible"/>
                                      </p:to>
                                    </p:set>
                                    <p:animEffect transition="in" filter="fade">
                                      <p:cBhvr>
                                        <p:cTn id="7" dur="1000"/>
                                        <p:tgtEl>
                                          <p:spTgt spid="975"/>
                                        </p:tgtEl>
                                      </p:cBhvr>
                                    </p:animEffect>
                                  </p:childTnLst>
                                </p:cTn>
                              </p:par>
                              <p:par>
                                <p:cTn id="8" presetID="10" presetClass="entr" presetSubtype="0" fill="hold" nodeType="withEffect">
                                  <p:stCondLst>
                                    <p:cond delay="500"/>
                                  </p:stCondLst>
                                  <p:childTnLst>
                                    <p:set>
                                      <p:cBhvr>
                                        <p:cTn id="9" dur="1" fill="hold">
                                          <p:stCondLst>
                                            <p:cond delay="0"/>
                                          </p:stCondLst>
                                        </p:cTn>
                                        <p:tgtEl>
                                          <p:spTgt spid="976"/>
                                        </p:tgtEl>
                                        <p:attrNameLst>
                                          <p:attrName>style.visibility</p:attrName>
                                        </p:attrNameLst>
                                      </p:cBhvr>
                                      <p:to>
                                        <p:strVal val="visible"/>
                                      </p:to>
                                    </p:set>
                                    <p:animEffect transition="in" filter="fade">
                                      <p:cBhvr>
                                        <p:cTn id="10" dur="1000"/>
                                        <p:tgtEl>
                                          <p:spTgt spid="976"/>
                                        </p:tgtEl>
                                      </p:cBhvr>
                                    </p:animEffect>
                                  </p:childTnLst>
                                </p:cTn>
                              </p:par>
                              <p:par>
                                <p:cTn id="11" presetID="10" presetClass="entr" presetSubtype="0" fill="hold" nodeType="withEffect">
                                  <p:stCondLst>
                                    <p:cond delay="750"/>
                                  </p:stCondLst>
                                  <p:childTnLst>
                                    <p:set>
                                      <p:cBhvr>
                                        <p:cTn id="12" dur="1" fill="hold">
                                          <p:stCondLst>
                                            <p:cond delay="0"/>
                                          </p:stCondLst>
                                        </p:cTn>
                                        <p:tgtEl>
                                          <p:spTgt spid="977"/>
                                        </p:tgtEl>
                                        <p:attrNameLst>
                                          <p:attrName>style.visibility</p:attrName>
                                        </p:attrNameLst>
                                      </p:cBhvr>
                                      <p:to>
                                        <p:strVal val="visible"/>
                                      </p:to>
                                    </p:set>
                                    <p:animEffect transition="in" filter="fade">
                                      <p:cBhvr>
                                        <p:cTn id="13" dur="1000"/>
                                        <p:tgtEl>
                                          <p:spTgt spid="977"/>
                                        </p:tgtEl>
                                      </p:cBhvr>
                                    </p:animEffect>
                                  </p:childTnLst>
                                </p:cTn>
                              </p:par>
                              <p:par>
                                <p:cTn id="14" presetID="10" presetClass="entr" presetSubtype="0" fill="hold" nodeType="withEffect">
                                  <p:stCondLst>
                                    <p:cond delay="250"/>
                                  </p:stCondLst>
                                  <p:childTnLst>
                                    <p:set>
                                      <p:cBhvr>
                                        <p:cTn id="15" dur="1" fill="hold">
                                          <p:stCondLst>
                                            <p:cond delay="0"/>
                                          </p:stCondLst>
                                        </p:cTn>
                                        <p:tgtEl>
                                          <p:spTgt spid="978"/>
                                        </p:tgtEl>
                                        <p:attrNameLst>
                                          <p:attrName>style.visibility</p:attrName>
                                        </p:attrNameLst>
                                      </p:cBhvr>
                                      <p:to>
                                        <p:strVal val="visible"/>
                                      </p:to>
                                    </p:set>
                                    <p:animEffect transition="in" filter="fade">
                                      <p:cBhvr>
                                        <p:cTn id="16" dur="500"/>
                                        <p:tgtEl>
                                          <p:spTgt spid="978"/>
                                        </p:tgtEl>
                                      </p:cBhvr>
                                    </p:animEffect>
                                  </p:childTnLst>
                                </p:cTn>
                              </p:par>
                              <p:par>
                                <p:cTn id="17" presetID="10" presetClass="entr" presetSubtype="0" fill="hold" nodeType="withEffect">
                                  <p:stCondLst>
                                    <p:cond delay="250"/>
                                  </p:stCondLst>
                                  <p:childTnLst>
                                    <p:set>
                                      <p:cBhvr>
                                        <p:cTn id="18" dur="1" fill="hold">
                                          <p:stCondLst>
                                            <p:cond delay="0"/>
                                          </p:stCondLst>
                                        </p:cTn>
                                        <p:tgtEl>
                                          <p:spTgt spid="972"/>
                                        </p:tgtEl>
                                        <p:attrNameLst>
                                          <p:attrName>style.visibility</p:attrName>
                                        </p:attrNameLst>
                                      </p:cBhvr>
                                      <p:to>
                                        <p:strVal val="visible"/>
                                      </p:to>
                                    </p:set>
                                    <p:animEffect transition="in" filter="fade">
                                      <p:cBhvr>
                                        <p:cTn id="19" dur="500"/>
                                        <p:tgtEl>
                                          <p:spTgt spid="9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B57A060-E19A-4CBD-C8DF-DDBA9020D0D6}"/>
              </a:ext>
            </a:extLst>
          </p:cNvPr>
          <p:cNvGrpSpPr/>
          <p:nvPr/>
        </p:nvGrpSpPr>
        <p:grpSpPr>
          <a:xfrm>
            <a:off x="3087341" y="101511"/>
            <a:ext cx="9104659" cy="788859"/>
            <a:chOff x="3023390" y="101511"/>
            <a:chExt cx="8916065" cy="788859"/>
          </a:xfrm>
        </p:grpSpPr>
        <p:pic>
          <p:nvPicPr>
            <p:cNvPr id="7" name="Google Shape;988;p199">
              <a:extLst>
                <a:ext uri="{FF2B5EF4-FFF2-40B4-BE49-F238E27FC236}">
                  <a16:creationId xmlns:a16="http://schemas.microsoft.com/office/drawing/2014/main" id="{7E7C87FB-161D-DA1F-04BD-2023EBD254EF}"/>
                </a:ext>
              </a:extLst>
            </p:cNvPr>
            <p:cNvPicPr preferRelativeResize="0"/>
            <p:nvPr/>
          </p:nvPicPr>
          <p:blipFill rotWithShape="1">
            <a:blip r:embed="rId2">
              <a:alphaModFix/>
            </a:blip>
            <a:srcRect/>
            <a:stretch/>
          </p:blipFill>
          <p:spPr>
            <a:xfrm>
              <a:off x="11035437" y="101511"/>
              <a:ext cx="904018" cy="139080"/>
            </a:xfrm>
            <a:prstGeom prst="rect">
              <a:avLst/>
            </a:prstGeom>
            <a:noFill/>
            <a:ln>
              <a:noFill/>
            </a:ln>
          </p:spPr>
        </p:pic>
        <p:sp>
          <p:nvSpPr>
            <p:cNvPr id="8" name="TextBox 7">
              <a:extLst>
                <a:ext uri="{FF2B5EF4-FFF2-40B4-BE49-F238E27FC236}">
                  <a16:creationId xmlns:a16="http://schemas.microsoft.com/office/drawing/2014/main" id="{19E41B0F-F9C2-C414-A9BA-8F41210542C2}"/>
                </a:ext>
              </a:extLst>
            </p:cNvPr>
            <p:cNvSpPr txBox="1"/>
            <p:nvPr/>
          </p:nvSpPr>
          <p:spPr>
            <a:xfrm>
              <a:off x="3023390" y="582593"/>
              <a:ext cx="4538917" cy="307777"/>
            </a:xfrm>
            <a:prstGeom prst="rect">
              <a:avLst/>
            </a:prstGeom>
            <a:noFill/>
          </p:spPr>
          <p:txBody>
            <a:bodyPr wrap="square">
              <a:spAutoFit/>
            </a:bodyPr>
            <a:lstStyle/>
            <a:p>
              <a:endParaRPr lang="en-SG" dirty="0"/>
            </a:p>
          </p:txBody>
        </p:sp>
      </p:grpSp>
      <p:pic>
        <p:nvPicPr>
          <p:cNvPr id="9" name="Google Shape;988;p199">
            <a:extLst>
              <a:ext uri="{FF2B5EF4-FFF2-40B4-BE49-F238E27FC236}">
                <a16:creationId xmlns:a16="http://schemas.microsoft.com/office/drawing/2014/main" id="{A48A0B50-D193-9183-9639-12F33FD980D7}"/>
              </a:ext>
            </a:extLst>
          </p:cNvPr>
          <p:cNvPicPr preferRelativeResize="0"/>
          <p:nvPr/>
        </p:nvPicPr>
        <p:blipFill rotWithShape="1">
          <a:blip r:embed="rId2">
            <a:alphaModFix/>
          </a:blip>
          <a:srcRect/>
          <a:stretch/>
        </p:blipFill>
        <p:spPr>
          <a:xfrm>
            <a:off x="11035437" y="-48801"/>
            <a:ext cx="904018" cy="139080"/>
          </a:xfrm>
          <a:prstGeom prst="rect">
            <a:avLst/>
          </a:prstGeom>
          <a:noFill/>
          <a:ln>
            <a:noFill/>
          </a:ln>
        </p:spPr>
      </p:pic>
      <p:sp>
        <p:nvSpPr>
          <p:cNvPr id="10" name="TextBox 9">
            <a:extLst>
              <a:ext uri="{FF2B5EF4-FFF2-40B4-BE49-F238E27FC236}">
                <a16:creationId xmlns:a16="http://schemas.microsoft.com/office/drawing/2014/main" id="{867AD163-1B84-75A5-8879-0167CD12E414}"/>
              </a:ext>
            </a:extLst>
          </p:cNvPr>
          <p:cNvSpPr txBox="1"/>
          <p:nvPr/>
        </p:nvSpPr>
        <p:spPr>
          <a:xfrm>
            <a:off x="0" y="-55913"/>
            <a:ext cx="3256230" cy="523220"/>
          </a:xfrm>
          <a:prstGeom prst="rect">
            <a:avLst/>
          </a:prstGeom>
          <a:noFill/>
        </p:spPr>
        <p:txBody>
          <a:bodyPr wrap="square">
            <a:spAutoFit/>
          </a:bodyPr>
          <a:lstStyle/>
          <a:p>
            <a:pPr marL="285750" marR="0" lvl="0" indent="-285750" algn="l" rtl="0">
              <a:lnSpc>
                <a:spcPct val="100000"/>
              </a:lnSpc>
              <a:spcBef>
                <a:spcPts val="0"/>
              </a:spcBef>
              <a:spcAft>
                <a:spcPts val="0"/>
              </a:spcAft>
              <a:buClr>
                <a:srgbClr val="FFFFFF"/>
              </a:buClr>
              <a:buSzPts val="3200"/>
              <a:buFont typeface="Noto Sans Symbols"/>
              <a:buChar char="✔"/>
            </a:pPr>
            <a:r>
              <a:rPr lang="en-GB" sz="2800" b="1" dirty="0">
                <a:solidFill>
                  <a:srgbClr val="FFFFFF"/>
                </a:solidFill>
                <a:highlight>
                  <a:srgbClr val="808080"/>
                </a:highlight>
                <a:latin typeface="Raleway"/>
                <a:sym typeface="Raleway"/>
              </a:rPr>
              <a:t> </a:t>
            </a:r>
            <a:endParaRPr lang="en-GB" sz="2800" dirty="0">
              <a:highlight>
                <a:srgbClr val="808080"/>
              </a:highlight>
            </a:endParaRPr>
          </a:p>
        </p:txBody>
      </p:sp>
      <p:sp>
        <p:nvSpPr>
          <p:cNvPr id="11" name="Google Shape;990;p199">
            <a:extLst>
              <a:ext uri="{FF2B5EF4-FFF2-40B4-BE49-F238E27FC236}">
                <a16:creationId xmlns:a16="http://schemas.microsoft.com/office/drawing/2014/main" id="{A3E69BD6-2622-A24B-B8FE-108B37D8A3B9}"/>
              </a:ext>
            </a:extLst>
          </p:cNvPr>
          <p:cNvSpPr txBox="1"/>
          <p:nvPr/>
        </p:nvSpPr>
        <p:spPr>
          <a:xfrm>
            <a:off x="415333" y="94843"/>
            <a:ext cx="11524122" cy="447064"/>
          </a:xfrm>
          <a:prstGeom prst="rect">
            <a:avLst/>
          </a:prstGeom>
          <a:noFill/>
          <a:ln>
            <a:noFill/>
          </a:ln>
        </p:spPr>
        <p:txBody>
          <a:bodyPr spcFirstLastPara="1" wrap="square" lIns="91425" tIns="45700" rIns="91425" bIns="45700" anchor="t" anchorCtr="0">
            <a:noAutofit/>
          </a:bodyPr>
          <a:lstStyle/>
          <a:p>
            <a:pPr marL="0" marR="0" lvl="0" indent="0" algn="l" rtl="0">
              <a:lnSpc>
                <a:spcPct val="70000"/>
              </a:lnSpc>
              <a:spcBef>
                <a:spcPts val="0"/>
              </a:spcBef>
              <a:spcAft>
                <a:spcPts val="0"/>
              </a:spcAft>
              <a:buClr>
                <a:srgbClr val="FFFFFF"/>
              </a:buClr>
              <a:buSzPts val="4995"/>
              <a:buFont typeface="Raleway"/>
              <a:buNone/>
            </a:pPr>
            <a:r>
              <a:rPr lang="en-GB" sz="3600" b="1" i="0" u="none" strike="noStrike" cap="none" dirty="0">
                <a:solidFill>
                  <a:srgbClr val="FFFFFF"/>
                </a:solidFill>
                <a:latin typeface="Raleway"/>
                <a:ea typeface="Raleway"/>
                <a:cs typeface="Raleway"/>
                <a:sym typeface="Raleway"/>
              </a:rPr>
              <a:t>Process Flow </a:t>
            </a:r>
            <a:r>
              <a:rPr lang="en-GB" sz="3600" b="1" i="0" u="none" strike="noStrike" cap="none" dirty="0">
                <a:solidFill>
                  <a:srgbClr val="FFFFFF"/>
                </a:solidFill>
                <a:latin typeface="Raleway"/>
                <a:ea typeface="Raleway"/>
                <a:cs typeface="Raleway"/>
                <a:sym typeface="Wingdings" panose="05000000000000000000" pitchFamily="2" charset="2"/>
              </a:rPr>
              <a:t> </a:t>
            </a:r>
            <a:r>
              <a:rPr lang="en-GB" sz="3600" b="1" i="0" u="none" strike="noStrike" cap="none" dirty="0">
                <a:solidFill>
                  <a:srgbClr val="FFFFFF"/>
                </a:solidFill>
                <a:latin typeface="Raleway"/>
                <a:ea typeface="Raleway"/>
                <a:cs typeface="Raleway"/>
                <a:sym typeface="Raleway"/>
              </a:rPr>
              <a:t>Stroke Data Info </a:t>
            </a:r>
            <a:r>
              <a:rPr lang="en-GB" sz="3600" b="1" i="0" u="none" strike="noStrike" cap="none" dirty="0">
                <a:solidFill>
                  <a:srgbClr val="FFFFFF"/>
                </a:solidFill>
                <a:latin typeface="Raleway"/>
                <a:ea typeface="Raleway"/>
                <a:cs typeface="Raleway"/>
                <a:sym typeface="Wingdings" panose="05000000000000000000" pitchFamily="2" charset="2"/>
              </a:rPr>
              <a:t> Regression</a:t>
            </a:r>
            <a:endParaRPr sz="3600" b="1" i="0" u="none" strike="noStrike" cap="none" dirty="0">
              <a:solidFill>
                <a:srgbClr val="FFFFFF"/>
              </a:solidFill>
              <a:latin typeface="Raleway"/>
              <a:ea typeface="Raleway"/>
              <a:cs typeface="Raleway"/>
              <a:sym typeface="Raleway"/>
            </a:endParaRPr>
          </a:p>
        </p:txBody>
      </p:sp>
      <p:sp>
        <p:nvSpPr>
          <p:cNvPr id="12" name="TextBox 11">
            <a:extLst>
              <a:ext uri="{FF2B5EF4-FFF2-40B4-BE49-F238E27FC236}">
                <a16:creationId xmlns:a16="http://schemas.microsoft.com/office/drawing/2014/main" id="{F966422E-B805-BEE3-0834-26E0C917BD8A}"/>
              </a:ext>
            </a:extLst>
          </p:cNvPr>
          <p:cNvSpPr txBox="1"/>
          <p:nvPr/>
        </p:nvSpPr>
        <p:spPr>
          <a:xfrm>
            <a:off x="123217" y="557347"/>
            <a:ext cx="5763503" cy="1600438"/>
          </a:xfrm>
          <a:prstGeom prst="rect">
            <a:avLst/>
          </a:prstGeom>
          <a:solidFill>
            <a:schemeClr val="accent1">
              <a:lumMod val="20000"/>
              <a:lumOff val="80000"/>
            </a:schemeClr>
          </a:solidFill>
        </p:spPr>
        <p:txBody>
          <a:bodyPr wrap="square" rtlCol="0">
            <a:spAutoFit/>
          </a:bodyPr>
          <a:lstStyle/>
          <a:p>
            <a:r>
              <a:rPr lang="en-US" dirty="0">
                <a:solidFill>
                  <a:schemeClr val="accent1"/>
                </a:solidFill>
              </a:rPr>
              <a:t>3. Support Vector Machine</a:t>
            </a:r>
          </a:p>
          <a:p>
            <a:endParaRPr lang="en-US" dirty="0">
              <a:solidFill>
                <a:schemeClr val="accent1"/>
              </a:solidFill>
            </a:endParaRPr>
          </a:p>
          <a:p>
            <a:r>
              <a:rPr lang="en-US" dirty="0">
                <a:solidFill>
                  <a:schemeClr val="accent1"/>
                </a:solidFill>
              </a:rPr>
              <a:t>Assumption/ correction: Apply Class Weight based on the inverse of the class amount </a:t>
            </a:r>
          </a:p>
          <a:p>
            <a:endParaRPr lang="en-US" dirty="0">
              <a:solidFill>
                <a:schemeClr val="accent1"/>
              </a:solidFill>
            </a:endParaRPr>
          </a:p>
          <a:p>
            <a:r>
              <a:rPr lang="en-US" b="0" dirty="0" err="1">
                <a:solidFill>
                  <a:srgbClr val="000000"/>
                </a:solidFill>
                <a:effectLst/>
                <a:latin typeface="Courier New" panose="02070309020205020404" pitchFamily="49" charset="0"/>
              </a:rPr>
              <a:t>class_weights</a:t>
            </a:r>
            <a:r>
              <a:rPr lang="en-US" b="0" dirty="0">
                <a:solidFill>
                  <a:srgbClr val="000000"/>
                </a:solidFill>
                <a:effectLst/>
                <a:latin typeface="Courier New" panose="02070309020205020404" pitchFamily="49" charset="0"/>
              </a:rPr>
              <a:t> = {</a:t>
            </a:r>
            <a:r>
              <a:rPr lang="en-US" b="0" dirty="0">
                <a:solidFill>
                  <a:srgbClr val="098156"/>
                </a:solidFill>
                <a:effectLst/>
                <a:latin typeface="Courier New" panose="02070309020205020404" pitchFamily="49" charset="0"/>
              </a:rPr>
              <a:t>0</a:t>
            </a:r>
            <a:r>
              <a:rPr lang="en-US" b="0" dirty="0">
                <a:solidFill>
                  <a:srgbClr val="000000"/>
                </a:solidFill>
                <a:effectLst/>
                <a:latin typeface="Courier New" panose="02070309020205020404" pitchFamily="49" charset="0"/>
              </a:rPr>
              <a:t>: </a:t>
            </a:r>
            <a:r>
              <a:rPr lang="en-US" b="0" dirty="0">
                <a:solidFill>
                  <a:srgbClr val="098156"/>
                </a:solidFill>
                <a:effectLst/>
                <a:latin typeface="Courier New" panose="02070309020205020404" pitchFamily="49" charset="0"/>
              </a:rPr>
              <a:t>0.045</a:t>
            </a:r>
            <a:r>
              <a:rPr lang="en-US" b="0" dirty="0">
                <a:solidFill>
                  <a:srgbClr val="000000"/>
                </a:solidFill>
                <a:effectLst/>
                <a:latin typeface="Courier New" panose="02070309020205020404" pitchFamily="49" charset="0"/>
              </a:rPr>
              <a:t>, </a:t>
            </a:r>
            <a:r>
              <a:rPr lang="en-US" b="0" dirty="0">
                <a:solidFill>
                  <a:srgbClr val="098156"/>
                </a:solidFill>
                <a:effectLst/>
                <a:latin typeface="Courier New" panose="02070309020205020404" pitchFamily="49" charset="0"/>
              </a:rPr>
              <a:t>1</a:t>
            </a:r>
            <a:r>
              <a:rPr lang="en-US" b="0" dirty="0">
                <a:solidFill>
                  <a:srgbClr val="000000"/>
                </a:solidFill>
                <a:effectLst/>
                <a:latin typeface="Courier New" panose="02070309020205020404" pitchFamily="49" charset="0"/>
              </a:rPr>
              <a:t>: </a:t>
            </a:r>
            <a:r>
              <a:rPr lang="en-US" b="0" dirty="0">
                <a:solidFill>
                  <a:srgbClr val="098156"/>
                </a:solidFill>
                <a:effectLst/>
                <a:latin typeface="Courier New" panose="02070309020205020404" pitchFamily="49" charset="0"/>
              </a:rPr>
              <a:t>0.95</a:t>
            </a:r>
            <a:r>
              <a:rPr lang="en-US" b="0" dirty="0">
                <a:solidFill>
                  <a:srgbClr val="000000"/>
                </a:solidFill>
                <a:effectLst/>
                <a:latin typeface="Courier New" panose="02070309020205020404" pitchFamily="49" charset="0"/>
              </a:rPr>
              <a:t>}</a:t>
            </a:r>
          </a:p>
          <a:p>
            <a:r>
              <a:rPr lang="en-US" dirty="0">
                <a:solidFill>
                  <a:schemeClr val="accent1"/>
                </a:solidFill>
              </a:rPr>
              <a:t>Linear Kernel</a:t>
            </a:r>
          </a:p>
        </p:txBody>
      </p:sp>
      <p:sp>
        <p:nvSpPr>
          <p:cNvPr id="14" name="TextBox 13">
            <a:extLst>
              <a:ext uri="{FF2B5EF4-FFF2-40B4-BE49-F238E27FC236}">
                <a16:creationId xmlns:a16="http://schemas.microsoft.com/office/drawing/2014/main" id="{F3BD4A42-C04A-46C9-0A74-B9807492627A}"/>
              </a:ext>
            </a:extLst>
          </p:cNvPr>
          <p:cNvSpPr txBox="1"/>
          <p:nvPr/>
        </p:nvSpPr>
        <p:spPr>
          <a:xfrm>
            <a:off x="161847" y="2247825"/>
            <a:ext cx="5629353" cy="1477328"/>
          </a:xfrm>
          <a:prstGeom prst="rect">
            <a:avLst/>
          </a:prstGeom>
          <a:solidFill>
            <a:schemeClr val="bg1"/>
          </a:solidFill>
        </p:spPr>
        <p:txBody>
          <a:bodyPr wrap="square">
            <a:spAutoFit/>
          </a:bodyPr>
          <a:lstStyle/>
          <a:p>
            <a:r>
              <a:rPr lang="en-SG" sz="1800" b="0" i="0" dirty="0">
                <a:solidFill>
                  <a:srgbClr val="212121"/>
                </a:solidFill>
                <a:effectLst/>
                <a:latin typeface="Courier New" panose="02070309020205020404" pitchFamily="49" charset="0"/>
              </a:rPr>
              <a:t>Accuracy: 0.7377690802348337</a:t>
            </a:r>
          </a:p>
          <a:p>
            <a:r>
              <a:rPr lang="en-SG" sz="1800" b="0" i="0" dirty="0">
                <a:solidFill>
                  <a:srgbClr val="212121"/>
                </a:solidFill>
                <a:effectLst/>
                <a:latin typeface="Courier New" panose="02070309020205020404" pitchFamily="49" charset="0"/>
              </a:rPr>
              <a:t>Precision: 0.15894039735099338 </a:t>
            </a:r>
          </a:p>
          <a:p>
            <a:r>
              <a:rPr lang="en-SG" sz="1800" b="0" i="0" dirty="0">
                <a:solidFill>
                  <a:srgbClr val="212121"/>
                </a:solidFill>
                <a:effectLst/>
                <a:latin typeface="Courier New" panose="02070309020205020404" pitchFamily="49" charset="0"/>
              </a:rPr>
              <a:t>Recall : 0.7741935483870968 </a:t>
            </a:r>
          </a:p>
          <a:p>
            <a:r>
              <a:rPr lang="en-SG" sz="1800" b="0" i="0" dirty="0">
                <a:solidFill>
                  <a:srgbClr val="212121"/>
                </a:solidFill>
                <a:effectLst/>
                <a:latin typeface="Courier New" panose="02070309020205020404" pitchFamily="49" charset="0"/>
              </a:rPr>
              <a:t>F1-score : 0.26373626373626374</a:t>
            </a:r>
            <a:endParaRPr lang="en-SG" sz="1800" dirty="0"/>
          </a:p>
          <a:p>
            <a:endParaRPr lang="en-SG" sz="1800" dirty="0">
              <a:solidFill>
                <a:srgbClr val="212121"/>
              </a:solidFill>
              <a:latin typeface="Courier New" panose="02070309020205020404" pitchFamily="49" charset="0"/>
            </a:endParaRPr>
          </a:p>
        </p:txBody>
      </p:sp>
      <p:pic>
        <p:nvPicPr>
          <p:cNvPr id="16" name="Picture 15">
            <a:extLst>
              <a:ext uri="{FF2B5EF4-FFF2-40B4-BE49-F238E27FC236}">
                <a16:creationId xmlns:a16="http://schemas.microsoft.com/office/drawing/2014/main" id="{98C92FAC-8A81-FAFE-2523-A3EAAD04176E}"/>
              </a:ext>
            </a:extLst>
          </p:cNvPr>
          <p:cNvPicPr>
            <a:picLocks noChangeAspect="1"/>
          </p:cNvPicPr>
          <p:nvPr/>
        </p:nvPicPr>
        <p:blipFill>
          <a:blip r:embed="rId3"/>
          <a:stretch>
            <a:fillRect/>
          </a:stretch>
        </p:blipFill>
        <p:spPr>
          <a:xfrm>
            <a:off x="161847" y="3725153"/>
            <a:ext cx="5629353" cy="1477328"/>
          </a:xfrm>
          <a:prstGeom prst="rect">
            <a:avLst/>
          </a:prstGeom>
        </p:spPr>
      </p:pic>
      <p:sp>
        <p:nvSpPr>
          <p:cNvPr id="17" name="TextBox 16">
            <a:extLst>
              <a:ext uri="{FF2B5EF4-FFF2-40B4-BE49-F238E27FC236}">
                <a16:creationId xmlns:a16="http://schemas.microsoft.com/office/drawing/2014/main" id="{C48E0CB0-63BE-12FB-E03B-4E086E3A788E}"/>
              </a:ext>
            </a:extLst>
          </p:cNvPr>
          <p:cNvSpPr txBox="1"/>
          <p:nvPr/>
        </p:nvSpPr>
        <p:spPr>
          <a:xfrm>
            <a:off x="161848" y="5380383"/>
            <a:ext cx="5523336" cy="461665"/>
          </a:xfrm>
          <a:prstGeom prst="rect">
            <a:avLst/>
          </a:prstGeom>
          <a:solidFill>
            <a:schemeClr val="bg1"/>
          </a:solidFill>
        </p:spPr>
        <p:txBody>
          <a:bodyPr wrap="square" rtlCol="0">
            <a:spAutoFit/>
          </a:bodyPr>
          <a:lstStyle/>
          <a:p>
            <a:r>
              <a:rPr lang="en-US" sz="2400" dirty="0"/>
              <a:t>Remark: Similar to Logistic Regression</a:t>
            </a:r>
            <a:endParaRPr lang="en-SG" sz="2400" dirty="0"/>
          </a:p>
        </p:txBody>
      </p:sp>
      <p:sp>
        <p:nvSpPr>
          <p:cNvPr id="18" name="TextBox 17">
            <a:extLst>
              <a:ext uri="{FF2B5EF4-FFF2-40B4-BE49-F238E27FC236}">
                <a16:creationId xmlns:a16="http://schemas.microsoft.com/office/drawing/2014/main" id="{96D76D76-F00C-B047-996A-B70FFDA11C6A}"/>
              </a:ext>
            </a:extLst>
          </p:cNvPr>
          <p:cNvSpPr txBox="1"/>
          <p:nvPr/>
        </p:nvSpPr>
        <p:spPr>
          <a:xfrm>
            <a:off x="6096000" y="541907"/>
            <a:ext cx="5763503" cy="1600438"/>
          </a:xfrm>
          <a:prstGeom prst="rect">
            <a:avLst/>
          </a:prstGeom>
          <a:solidFill>
            <a:schemeClr val="accent1">
              <a:lumMod val="20000"/>
              <a:lumOff val="80000"/>
            </a:schemeClr>
          </a:solidFill>
        </p:spPr>
        <p:txBody>
          <a:bodyPr wrap="square" rtlCol="0">
            <a:spAutoFit/>
          </a:bodyPr>
          <a:lstStyle/>
          <a:p>
            <a:r>
              <a:rPr lang="en-US" dirty="0">
                <a:solidFill>
                  <a:schemeClr val="accent1"/>
                </a:solidFill>
              </a:rPr>
              <a:t>4. Support Vector Machine (cross-validation &amp; hyper </a:t>
            </a:r>
            <a:r>
              <a:rPr lang="en-US" dirty="0" err="1">
                <a:solidFill>
                  <a:schemeClr val="accent1"/>
                </a:solidFill>
              </a:rPr>
              <a:t>par.tuning</a:t>
            </a:r>
            <a:r>
              <a:rPr lang="en-US" dirty="0">
                <a:solidFill>
                  <a:schemeClr val="accent1"/>
                </a:solidFill>
              </a:rPr>
              <a:t>)</a:t>
            </a:r>
          </a:p>
          <a:p>
            <a:endParaRPr lang="en-US" dirty="0">
              <a:solidFill>
                <a:schemeClr val="accent1"/>
              </a:solidFill>
            </a:endParaRPr>
          </a:p>
          <a:p>
            <a:r>
              <a:rPr lang="en-US" dirty="0">
                <a:solidFill>
                  <a:schemeClr val="accent1"/>
                </a:solidFill>
              </a:rPr>
              <a:t>Assumption/ correction: Apply Class Weight based on the inverse of the class amount </a:t>
            </a:r>
          </a:p>
          <a:p>
            <a:endParaRPr lang="en-US" dirty="0">
              <a:solidFill>
                <a:schemeClr val="accent1"/>
              </a:solidFill>
            </a:endParaRPr>
          </a:p>
          <a:p>
            <a:r>
              <a:rPr lang="en-US" b="0" dirty="0" err="1">
                <a:solidFill>
                  <a:srgbClr val="000000"/>
                </a:solidFill>
                <a:effectLst/>
                <a:latin typeface="Courier New" panose="02070309020205020404" pitchFamily="49" charset="0"/>
              </a:rPr>
              <a:t>class_weights</a:t>
            </a:r>
            <a:r>
              <a:rPr lang="en-US" b="0" dirty="0">
                <a:solidFill>
                  <a:srgbClr val="000000"/>
                </a:solidFill>
                <a:effectLst/>
                <a:latin typeface="Courier New" panose="02070309020205020404" pitchFamily="49" charset="0"/>
              </a:rPr>
              <a:t> = {</a:t>
            </a:r>
            <a:r>
              <a:rPr lang="en-US" b="0" dirty="0">
                <a:solidFill>
                  <a:srgbClr val="098156"/>
                </a:solidFill>
                <a:effectLst/>
                <a:latin typeface="Courier New" panose="02070309020205020404" pitchFamily="49" charset="0"/>
              </a:rPr>
              <a:t>0</a:t>
            </a:r>
            <a:r>
              <a:rPr lang="en-US" b="0" dirty="0">
                <a:solidFill>
                  <a:srgbClr val="000000"/>
                </a:solidFill>
                <a:effectLst/>
                <a:latin typeface="Courier New" panose="02070309020205020404" pitchFamily="49" charset="0"/>
              </a:rPr>
              <a:t>: </a:t>
            </a:r>
            <a:r>
              <a:rPr lang="en-US" b="0" dirty="0">
                <a:solidFill>
                  <a:srgbClr val="098156"/>
                </a:solidFill>
                <a:effectLst/>
                <a:latin typeface="Courier New" panose="02070309020205020404" pitchFamily="49" charset="0"/>
              </a:rPr>
              <a:t>0.045</a:t>
            </a:r>
            <a:r>
              <a:rPr lang="en-US" b="0" dirty="0">
                <a:solidFill>
                  <a:srgbClr val="000000"/>
                </a:solidFill>
                <a:effectLst/>
                <a:latin typeface="Courier New" panose="02070309020205020404" pitchFamily="49" charset="0"/>
              </a:rPr>
              <a:t>, </a:t>
            </a:r>
            <a:r>
              <a:rPr lang="en-US" b="0" dirty="0">
                <a:solidFill>
                  <a:srgbClr val="098156"/>
                </a:solidFill>
                <a:effectLst/>
                <a:latin typeface="Courier New" panose="02070309020205020404" pitchFamily="49" charset="0"/>
              </a:rPr>
              <a:t>1</a:t>
            </a:r>
            <a:r>
              <a:rPr lang="en-US" b="0" dirty="0">
                <a:solidFill>
                  <a:srgbClr val="000000"/>
                </a:solidFill>
                <a:effectLst/>
                <a:latin typeface="Courier New" panose="02070309020205020404" pitchFamily="49" charset="0"/>
              </a:rPr>
              <a:t>: </a:t>
            </a:r>
            <a:r>
              <a:rPr lang="en-US" b="0" dirty="0">
                <a:solidFill>
                  <a:srgbClr val="098156"/>
                </a:solidFill>
                <a:effectLst/>
                <a:latin typeface="Courier New" panose="02070309020205020404" pitchFamily="49" charset="0"/>
              </a:rPr>
              <a:t>0.95</a:t>
            </a:r>
            <a:r>
              <a:rPr lang="en-US" b="0" dirty="0">
                <a:solidFill>
                  <a:srgbClr val="000000"/>
                </a:solidFill>
                <a:effectLst/>
                <a:latin typeface="Courier New" panose="02070309020205020404" pitchFamily="49" charset="0"/>
              </a:rPr>
              <a:t>}</a:t>
            </a:r>
          </a:p>
          <a:p>
            <a:r>
              <a:rPr lang="en-US" dirty="0">
                <a:solidFill>
                  <a:schemeClr val="accent1"/>
                </a:solidFill>
              </a:rPr>
              <a:t>Linear Kernel</a:t>
            </a:r>
          </a:p>
        </p:txBody>
      </p:sp>
      <p:sp>
        <p:nvSpPr>
          <p:cNvPr id="20" name="TextBox 19">
            <a:extLst>
              <a:ext uri="{FF2B5EF4-FFF2-40B4-BE49-F238E27FC236}">
                <a16:creationId xmlns:a16="http://schemas.microsoft.com/office/drawing/2014/main" id="{6D9FACB8-FBEA-B9D6-289A-19893B646804}"/>
              </a:ext>
            </a:extLst>
          </p:cNvPr>
          <p:cNvSpPr txBox="1"/>
          <p:nvPr/>
        </p:nvSpPr>
        <p:spPr>
          <a:xfrm>
            <a:off x="5880019" y="2167591"/>
            <a:ext cx="5388841" cy="1569660"/>
          </a:xfrm>
          <a:prstGeom prst="rect">
            <a:avLst/>
          </a:prstGeom>
          <a:solidFill>
            <a:schemeClr val="bg1"/>
          </a:solidFill>
        </p:spPr>
        <p:txBody>
          <a:bodyPr wrap="square">
            <a:spAutoFit/>
          </a:bodyPr>
          <a:lstStyle/>
          <a:p>
            <a:r>
              <a:rPr lang="en-SG" sz="1600" b="0" i="0" dirty="0">
                <a:solidFill>
                  <a:srgbClr val="212121"/>
                </a:solidFill>
                <a:effectLst/>
                <a:latin typeface="Courier New" panose="02070309020205020404" pitchFamily="49" charset="0"/>
              </a:rPr>
              <a:t>Best Parameters: </a:t>
            </a:r>
          </a:p>
          <a:p>
            <a:r>
              <a:rPr lang="en-SG" sz="1600" b="0" i="0" dirty="0">
                <a:solidFill>
                  <a:srgbClr val="212121"/>
                </a:solidFill>
                <a:effectLst/>
                <a:latin typeface="Courier New" panose="02070309020205020404" pitchFamily="49" charset="0"/>
              </a:rPr>
              <a:t>{'C': 1, 'gamma': 0.001, 'kernel': '</a:t>
            </a:r>
            <a:r>
              <a:rPr lang="en-SG" sz="1600" b="0" i="0" dirty="0" err="1">
                <a:solidFill>
                  <a:srgbClr val="212121"/>
                </a:solidFill>
                <a:effectLst/>
                <a:latin typeface="Courier New" panose="02070309020205020404" pitchFamily="49" charset="0"/>
              </a:rPr>
              <a:t>rbf</a:t>
            </a:r>
            <a:r>
              <a:rPr lang="en-SG" sz="1600" b="0" i="0" dirty="0">
                <a:solidFill>
                  <a:srgbClr val="212121"/>
                </a:solidFill>
                <a:effectLst/>
                <a:latin typeface="Courier New" panose="02070309020205020404" pitchFamily="49" charset="0"/>
              </a:rPr>
              <a:t>’} </a:t>
            </a:r>
          </a:p>
          <a:p>
            <a:r>
              <a:rPr lang="en-SG" sz="1600" b="0" i="0" dirty="0">
                <a:solidFill>
                  <a:srgbClr val="212121"/>
                </a:solidFill>
                <a:effectLst/>
                <a:latin typeface="Courier New" panose="02070309020205020404" pitchFamily="49" charset="0"/>
              </a:rPr>
              <a:t>Accuracy : 0.7700587084148728 </a:t>
            </a:r>
          </a:p>
          <a:p>
            <a:r>
              <a:rPr lang="en-SG" sz="1600" b="0" i="0" dirty="0">
                <a:solidFill>
                  <a:srgbClr val="212121"/>
                </a:solidFill>
                <a:effectLst/>
                <a:latin typeface="Courier New" panose="02070309020205020404" pitchFamily="49" charset="0"/>
              </a:rPr>
              <a:t>Precision: 0.1607843137254902 </a:t>
            </a:r>
          </a:p>
          <a:p>
            <a:r>
              <a:rPr lang="en-SG" sz="1600" b="0" i="0" dirty="0">
                <a:solidFill>
                  <a:srgbClr val="212121"/>
                </a:solidFill>
                <a:effectLst/>
                <a:latin typeface="Courier New" panose="02070309020205020404" pitchFamily="49" charset="0"/>
              </a:rPr>
              <a:t>Recall: 0.6612903225806451 </a:t>
            </a:r>
          </a:p>
          <a:p>
            <a:r>
              <a:rPr lang="en-SG" sz="1600" b="0" i="0" dirty="0">
                <a:solidFill>
                  <a:srgbClr val="212121"/>
                </a:solidFill>
                <a:effectLst/>
                <a:latin typeface="Courier New" panose="02070309020205020404" pitchFamily="49" charset="0"/>
              </a:rPr>
              <a:t>F1-score : 0.2586750788643533</a:t>
            </a:r>
            <a:endParaRPr lang="en-SG" sz="1600" dirty="0"/>
          </a:p>
        </p:txBody>
      </p:sp>
      <p:pic>
        <p:nvPicPr>
          <p:cNvPr id="22" name="Picture 21">
            <a:extLst>
              <a:ext uri="{FF2B5EF4-FFF2-40B4-BE49-F238E27FC236}">
                <a16:creationId xmlns:a16="http://schemas.microsoft.com/office/drawing/2014/main" id="{16854178-7665-9651-7B1B-37BF296B3DC3}"/>
              </a:ext>
            </a:extLst>
          </p:cNvPr>
          <p:cNvPicPr>
            <a:picLocks noChangeAspect="1"/>
          </p:cNvPicPr>
          <p:nvPr/>
        </p:nvPicPr>
        <p:blipFill>
          <a:blip r:embed="rId4"/>
          <a:stretch>
            <a:fillRect/>
          </a:stretch>
        </p:blipFill>
        <p:spPr>
          <a:xfrm>
            <a:off x="5886720" y="3725153"/>
            <a:ext cx="5241687" cy="1431063"/>
          </a:xfrm>
          <a:prstGeom prst="rect">
            <a:avLst/>
          </a:prstGeom>
        </p:spPr>
      </p:pic>
      <p:sp>
        <p:nvSpPr>
          <p:cNvPr id="23" name="TextBox 22">
            <a:extLst>
              <a:ext uri="{FF2B5EF4-FFF2-40B4-BE49-F238E27FC236}">
                <a16:creationId xmlns:a16="http://schemas.microsoft.com/office/drawing/2014/main" id="{DA770D05-E06E-99EC-287D-5378FEBD2E71}"/>
              </a:ext>
            </a:extLst>
          </p:cNvPr>
          <p:cNvSpPr txBox="1"/>
          <p:nvPr/>
        </p:nvSpPr>
        <p:spPr>
          <a:xfrm>
            <a:off x="6096000" y="5384848"/>
            <a:ext cx="5523336" cy="461665"/>
          </a:xfrm>
          <a:prstGeom prst="rect">
            <a:avLst/>
          </a:prstGeom>
          <a:solidFill>
            <a:schemeClr val="bg1"/>
          </a:solidFill>
        </p:spPr>
        <p:txBody>
          <a:bodyPr wrap="square" rtlCol="0">
            <a:spAutoFit/>
          </a:bodyPr>
          <a:lstStyle/>
          <a:p>
            <a:r>
              <a:rPr lang="en-US" sz="2400" dirty="0"/>
              <a:t>Remark: Similar to Logistic Regression</a:t>
            </a:r>
            <a:endParaRPr lang="en-SG" sz="2400" dirty="0"/>
          </a:p>
        </p:txBody>
      </p:sp>
    </p:spTree>
    <p:extLst>
      <p:ext uri="{BB962C8B-B14F-4D97-AF65-F5344CB8AC3E}">
        <p14:creationId xmlns:p14="http://schemas.microsoft.com/office/powerpoint/2010/main" val="1212264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P spid="20" grpId="0" animBg="1"/>
      <p:bldP spid="2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D065BA1-B5FD-D500-FE85-565A6190C5A0}"/>
              </a:ext>
            </a:extLst>
          </p:cNvPr>
          <p:cNvSpPr/>
          <p:nvPr/>
        </p:nvSpPr>
        <p:spPr>
          <a:xfrm>
            <a:off x="774024" y="2958224"/>
            <a:ext cx="4545773" cy="363547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08A0004E-5170-D6C7-84D7-E59380610668}"/>
              </a:ext>
            </a:extLst>
          </p:cNvPr>
          <p:cNvSpPr txBox="1"/>
          <p:nvPr/>
        </p:nvSpPr>
        <p:spPr>
          <a:xfrm>
            <a:off x="1628115" y="541907"/>
            <a:ext cx="8596146" cy="2246769"/>
          </a:xfrm>
          <a:prstGeom prst="rect">
            <a:avLst/>
          </a:prstGeom>
          <a:solidFill>
            <a:schemeClr val="bg1"/>
          </a:solidFill>
        </p:spPr>
        <p:txBody>
          <a:bodyPr wrap="square" rtlCol="0">
            <a:spAutoFit/>
          </a:bodyPr>
          <a:lstStyle/>
          <a:p>
            <a:r>
              <a:rPr lang="en-US" sz="2000" dirty="0">
                <a:solidFill>
                  <a:schemeClr val="accent1"/>
                </a:solidFill>
              </a:rPr>
              <a:t>(1) Logistic Regression/ </a:t>
            </a:r>
          </a:p>
          <a:p>
            <a:r>
              <a:rPr lang="en-US" sz="2000" dirty="0">
                <a:solidFill>
                  <a:schemeClr val="accent1"/>
                </a:solidFill>
              </a:rPr>
              <a:t>(2) </a:t>
            </a:r>
            <a:r>
              <a:rPr lang="en-US" sz="2000" dirty="0">
                <a:solidFill>
                  <a:schemeClr val="accent1"/>
                </a:solidFill>
                <a:highlight>
                  <a:srgbClr val="FFFF00"/>
                </a:highlight>
              </a:rPr>
              <a:t>Logistic Regression -Regularization </a:t>
            </a:r>
          </a:p>
          <a:p>
            <a:r>
              <a:rPr lang="en-US" sz="2000" dirty="0">
                <a:solidFill>
                  <a:schemeClr val="accent1"/>
                </a:solidFill>
              </a:rPr>
              <a:t>                          Vs. </a:t>
            </a:r>
          </a:p>
          <a:p>
            <a:r>
              <a:rPr lang="en-US" sz="2000" dirty="0">
                <a:solidFill>
                  <a:schemeClr val="accent1"/>
                </a:solidFill>
              </a:rPr>
              <a:t>(3) Support Vector Machine Model</a:t>
            </a:r>
          </a:p>
          <a:p>
            <a:r>
              <a:rPr lang="en-US" sz="2000" dirty="0">
                <a:solidFill>
                  <a:schemeClr val="accent1"/>
                </a:solidFill>
              </a:rPr>
              <a:t>(4) Support Vector Machine (cross-validation &amp; hyper Par. tuning)</a:t>
            </a:r>
          </a:p>
          <a:p>
            <a:endParaRPr lang="en-US" sz="2000" dirty="0"/>
          </a:p>
          <a:p>
            <a:endParaRPr lang="en-SG" sz="2000" dirty="0"/>
          </a:p>
        </p:txBody>
      </p:sp>
      <p:grpSp>
        <p:nvGrpSpPr>
          <p:cNvPr id="6" name="Group 5">
            <a:extLst>
              <a:ext uri="{FF2B5EF4-FFF2-40B4-BE49-F238E27FC236}">
                <a16:creationId xmlns:a16="http://schemas.microsoft.com/office/drawing/2014/main" id="{BB57A060-E19A-4CBD-C8DF-DDBA9020D0D6}"/>
              </a:ext>
            </a:extLst>
          </p:cNvPr>
          <p:cNvGrpSpPr/>
          <p:nvPr/>
        </p:nvGrpSpPr>
        <p:grpSpPr>
          <a:xfrm>
            <a:off x="3087341" y="101511"/>
            <a:ext cx="9104659" cy="788859"/>
            <a:chOff x="3023390" y="101511"/>
            <a:chExt cx="8916065" cy="788859"/>
          </a:xfrm>
        </p:grpSpPr>
        <p:pic>
          <p:nvPicPr>
            <p:cNvPr id="7" name="Google Shape;988;p199">
              <a:extLst>
                <a:ext uri="{FF2B5EF4-FFF2-40B4-BE49-F238E27FC236}">
                  <a16:creationId xmlns:a16="http://schemas.microsoft.com/office/drawing/2014/main" id="{7E7C87FB-161D-DA1F-04BD-2023EBD254EF}"/>
                </a:ext>
              </a:extLst>
            </p:cNvPr>
            <p:cNvPicPr preferRelativeResize="0"/>
            <p:nvPr/>
          </p:nvPicPr>
          <p:blipFill rotWithShape="1">
            <a:blip r:embed="rId2">
              <a:alphaModFix/>
            </a:blip>
            <a:srcRect/>
            <a:stretch/>
          </p:blipFill>
          <p:spPr>
            <a:xfrm>
              <a:off x="11035437" y="101511"/>
              <a:ext cx="904018" cy="139080"/>
            </a:xfrm>
            <a:prstGeom prst="rect">
              <a:avLst/>
            </a:prstGeom>
            <a:noFill/>
            <a:ln>
              <a:noFill/>
            </a:ln>
          </p:spPr>
        </p:pic>
        <p:sp>
          <p:nvSpPr>
            <p:cNvPr id="8" name="TextBox 7">
              <a:extLst>
                <a:ext uri="{FF2B5EF4-FFF2-40B4-BE49-F238E27FC236}">
                  <a16:creationId xmlns:a16="http://schemas.microsoft.com/office/drawing/2014/main" id="{19E41B0F-F9C2-C414-A9BA-8F41210542C2}"/>
                </a:ext>
              </a:extLst>
            </p:cNvPr>
            <p:cNvSpPr txBox="1"/>
            <p:nvPr/>
          </p:nvSpPr>
          <p:spPr>
            <a:xfrm>
              <a:off x="3023390" y="582593"/>
              <a:ext cx="4538917" cy="307777"/>
            </a:xfrm>
            <a:prstGeom prst="rect">
              <a:avLst/>
            </a:prstGeom>
            <a:noFill/>
          </p:spPr>
          <p:txBody>
            <a:bodyPr wrap="square">
              <a:spAutoFit/>
            </a:bodyPr>
            <a:lstStyle/>
            <a:p>
              <a:endParaRPr lang="en-SG" dirty="0"/>
            </a:p>
          </p:txBody>
        </p:sp>
      </p:grpSp>
      <p:pic>
        <p:nvPicPr>
          <p:cNvPr id="9" name="Google Shape;988;p199">
            <a:extLst>
              <a:ext uri="{FF2B5EF4-FFF2-40B4-BE49-F238E27FC236}">
                <a16:creationId xmlns:a16="http://schemas.microsoft.com/office/drawing/2014/main" id="{A48A0B50-D193-9183-9639-12F33FD980D7}"/>
              </a:ext>
            </a:extLst>
          </p:cNvPr>
          <p:cNvPicPr preferRelativeResize="0"/>
          <p:nvPr/>
        </p:nvPicPr>
        <p:blipFill rotWithShape="1">
          <a:blip r:embed="rId2">
            <a:alphaModFix/>
          </a:blip>
          <a:srcRect/>
          <a:stretch/>
        </p:blipFill>
        <p:spPr>
          <a:xfrm>
            <a:off x="11035437" y="-48801"/>
            <a:ext cx="904018" cy="139080"/>
          </a:xfrm>
          <a:prstGeom prst="rect">
            <a:avLst/>
          </a:prstGeom>
          <a:noFill/>
          <a:ln>
            <a:noFill/>
          </a:ln>
        </p:spPr>
      </p:pic>
      <p:sp>
        <p:nvSpPr>
          <p:cNvPr id="10" name="TextBox 9">
            <a:extLst>
              <a:ext uri="{FF2B5EF4-FFF2-40B4-BE49-F238E27FC236}">
                <a16:creationId xmlns:a16="http://schemas.microsoft.com/office/drawing/2014/main" id="{867AD163-1B84-75A5-8879-0167CD12E414}"/>
              </a:ext>
            </a:extLst>
          </p:cNvPr>
          <p:cNvSpPr txBox="1"/>
          <p:nvPr/>
        </p:nvSpPr>
        <p:spPr>
          <a:xfrm>
            <a:off x="0" y="-55913"/>
            <a:ext cx="3256230" cy="523220"/>
          </a:xfrm>
          <a:prstGeom prst="rect">
            <a:avLst/>
          </a:prstGeom>
          <a:noFill/>
        </p:spPr>
        <p:txBody>
          <a:bodyPr wrap="square">
            <a:spAutoFit/>
          </a:bodyPr>
          <a:lstStyle/>
          <a:p>
            <a:pPr marL="285750" marR="0" lvl="0" indent="-285750" algn="l" rtl="0">
              <a:lnSpc>
                <a:spcPct val="100000"/>
              </a:lnSpc>
              <a:spcBef>
                <a:spcPts val="0"/>
              </a:spcBef>
              <a:spcAft>
                <a:spcPts val="0"/>
              </a:spcAft>
              <a:buClr>
                <a:srgbClr val="FFFFFF"/>
              </a:buClr>
              <a:buSzPts val="3200"/>
              <a:buFont typeface="Noto Sans Symbols"/>
              <a:buChar char="✔"/>
            </a:pPr>
            <a:r>
              <a:rPr lang="en-GB" sz="2800" b="1" dirty="0">
                <a:solidFill>
                  <a:srgbClr val="FFFFFF"/>
                </a:solidFill>
                <a:highlight>
                  <a:srgbClr val="808080"/>
                </a:highlight>
                <a:latin typeface="Raleway"/>
                <a:sym typeface="Raleway"/>
              </a:rPr>
              <a:t> </a:t>
            </a:r>
            <a:endParaRPr lang="en-GB" sz="2800" dirty="0">
              <a:highlight>
                <a:srgbClr val="808080"/>
              </a:highlight>
            </a:endParaRPr>
          </a:p>
        </p:txBody>
      </p:sp>
      <p:sp>
        <p:nvSpPr>
          <p:cNvPr id="11" name="Google Shape;990;p199">
            <a:extLst>
              <a:ext uri="{FF2B5EF4-FFF2-40B4-BE49-F238E27FC236}">
                <a16:creationId xmlns:a16="http://schemas.microsoft.com/office/drawing/2014/main" id="{A3E69BD6-2622-A24B-B8FE-108B37D8A3B9}"/>
              </a:ext>
            </a:extLst>
          </p:cNvPr>
          <p:cNvSpPr txBox="1"/>
          <p:nvPr/>
        </p:nvSpPr>
        <p:spPr>
          <a:xfrm>
            <a:off x="415333" y="94843"/>
            <a:ext cx="11524122" cy="447064"/>
          </a:xfrm>
          <a:prstGeom prst="rect">
            <a:avLst/>
          </a:prstGeom>
          <a:noFill/>
          <a:ln>
            <a:noFill/>
          </a:ln>
        </p:spPr>
        <p:txBody>
          <a:bodyPr spcFirstLastPara="1" wrap="square" lIns="91425" tIns="45700" rIns="91425" bIns="45700" anchor="t" anchorCtr="0">
            <a:noAutofit/>
          </a:bodyPr>
          <a:lstStyle/>
          <a:p>
            <a:pPr marL="0" marR="0" lvl="0" indent="0" algn="l" rtl="0">
              <a:lnSpc>
                <a:spcPct val="70000"/>
              </a:lnSpc>
              <a:spcBef>
                <a:spcPts val="0"/>
              </a:spcBef>
              <a:spcAft>
                <a:spcPts val="0"/>
              </a:spcAft>
              <a:buClr>
                <a:srgbClr val="FFFFFF"/>
              </a:buClr>
              <a:buSzPts val="4995"/>
              <a:buFont typeface="Raleway"/>
              <a:buNone/>
            </a:pPr>
            <a:r>
              <a:rPr lang="en-GB" sz="3600" b="1" i="0" u="none" strike="noStrike" cap="none" dirty="0">
                <a:solidFill>
                  <a:srgbClr val="FFFFFF"/>
                </a:solidFill>
                <a:latin typeface="Raleway"/>
                <a:ea typeface="Raleway"/>
                <a:cs typeface="Raleway"/>
                <a:sym typeface="Raleway"/>
              </a:rPr>
              <a:t>Process Flow </a:t>
            </a:r>
            <a:r>
              <a:rPr lang="en-GB" sz="3600" b="1" i="0" u="none" strike="noStrike" cap="none" dirty="0">
                <a:solidFill>
                  <a:srgbClr val="FFFFFF"/>
                </a:solidFill>
                <a:latin typeface="Raleway"/>
                <a:ea typeface="Raleway"/>
                <a:cs typeface="Raleway"/>
                <a:sym typeface="Wingdings" panose="05000000000000000000" pitchFamily="2" charset="2"/>
              </a:rPr>
              <a:t>Comparisons</a:t>
            </a:r>
            <a:endParaRPr sz="3600" b="1" i="0" u="none" strike="noStrike" cap="none" dirty="0">
              <a:solidFill>
                <a:srgbClr val="FFFFFF"/>
              </a:solidFill>
              <a:latin typeface="Raleway"/>
              <a:ea typeface="Raleway"/>
              <a:cs typeface="Raleway"/>
              <a:sym typeface="Raleway"/>
            </a:endParaRPr>
          </a:p>
        </p:txBody>
      </p:sp>
      <p:grpSp>
        <p:nvGrpSpPr>
          <p:cNvPr id="15" name="Group 14">
            <a:extLst>
              <a:ext uri="{FF2B5EF4-FFF2-40B4-BE49-F238E27FC236}">
                <a16:creationId xmlns:a16="http://schemas.microsoft.com/office/drawing/2014/main" id="{85547FB8-A3B6-D8E5-4294-3574FC652C55}"/>
              </a:ext>
            </a:extLst>
          </p:cNvPr>
          <p:cNvGrpSpPr/>
          <p:nvPr/>
        </p:nvGrpSpPr>
        <p:grpSpPr>
          <a:xfrm>
            <a:off x="939674" y="3045834"/>
            <a:ext cx="4280452" cy="3337593"/>
            <a:chOff x="0" y="1128390"/>
            <a:chExt cx="5977734" cy="4601217"/>
          </a:xfrm>
        </p:grpSpPr>
        <p:pic>
          <p:nvPicPr>
            <p:cNvPr id="12" name="Picture 11">
              <a:extLst>
                <a:ext uri="{FF2B5EF4-FFF2-40B4-BE49-F238E27FC236}">
                  <a16:creationId xmlns:a16="http://schemas.microsoft.com/office/drawing/2014/main" id="{821B04B0-E55A-EBEC-3E96-0D1A611FA120}"/>
                </a:ext>
              </a:extLst>
            </p:cNvPr>
            <p:cNvPicPr>
              <a:picLocks noChangeAspect="1"/>
            </p:cNvPicPr>
            <p:nvPr/>
          </p:nvPicPr>
          <p:blipFill>
            <a:blip r:embed="rId3"/>
            <a:stretch>
              <a:fillRect/>
            </a:stretch>
          </p:blipFill>
          <p:spPr>
            <a:xfrm>
              <a:off x="0" y="1128390"/>
              <a:ext cx="5977734" cy="4601217"/>
            </a:xfrm>
            <a:prstGeom prst="rect">
              <a:avLst/>
            </a:prstGeom>
          </p:spPr>
        </p:pic>
        <p:sp>
          <p:nvSpPr>
            <p:cNvPr id="13" name="TextBox 12">
              <a:extLst>
                <a:ext uri="{FF2B5EF4-FFF2-40B4-BE49-F238E27FC236}">
                  <a16:creationId xmlns:a16="http://schemas.microsoft.com/office/drawing/2014/main" id="{29B6B250-F888-687A-79AD-7D9E4F92C588}"/>
                </a:ext>
              </a:extLst>
            </p:cNvPr>
            <p:cNvSpPr txBox="1"/>
            <p:nvPr/>
          </p:nvSpPr>
          <p:spPr>
            <a:xfrm>
              <a:off x="572815" y="1688044"/>
              <a:ext cx="1676028" cy="381872"/>
            </a:xfrm>
            <a:prstGeom prst="rect">
              <a:avLst/>
            </a:prstGeom>
            <a:noFill/>
          </p:spPr>
          <p:txBody>
            <a:bodyPr wrap="square" rtlCol="0">
              <a:spAutoFit/>
            </a:bodyPr>
            <a:lstStyle/>
            <a:p>
              <a:r>
                <a:rPr lang="en-US" sz="1200" dirty="0"/>
                <a:t>AUC=0.85</a:t>
              </a:r>
              <a:endParaRPr lang="en-SG" sz="1200" dirty="0"/>
            </a:p>
          </p:txBody>
        </p:sp>
      </p:grpSp>
      <p:grpSp>
        <p:nvGrpSpPr>
          <p:cNvPr id="17" name="Group 16">
            <a:extLst>
              <a:ext uri="{FF2B5EF4-FFF2-40B4-BE49-F238E27FC236}">
                <a16:creationId xmlns:a16="http://schemas.microsoft.com/office/drawing/2014/main" id="{3759EBBB-DB05-B594-5B6A-54A591D3A225}"/>
              </a:ext>
            </a:extLst>
          </p:cNvPr>
          <p:cNvGrpSpPr/>
          <p:nvPr/>
        </p:nvGrpSpPr>
        <p:grpSpPr>
          <a:xfrm>
            <a:off x="5931775" y="3082040"/>
            <a:ext cx="4292486" cy="3301387"/>
            <a:chOff x="6905387" y="1153889"/>
            <a:chExt cx="4292486" cy="3301387"/>
          </a:xfrm>
        </p:grpSpPr>
        <p:pic>
          <p:nvPicPr>
            <p:cNvPr id="3" name="Picture 2">
              <a:extLst>
                <a:ext uri="{FF2B5EF4-FFF2-40B4-BE49-F238E27FC236}">
                  <a16:creationId xmlns:a16="http://schemas.microsoft.com/office/drawing/2014/main" id="{BBE6EBB1-9D8C-9B6F-F251-51067CD01C3A}"/>
                </a:ext>
              </a:extLst>
            </p:cNvPr>
            <p:cNvPicPr>
              <a:picLocks noChangeAspect="1"/>
            </p:cNvPicPr>
            <p:nvPr/>
          </p:nvPicPr>
          <p:blipFill>
            <a:blip r:embed="rId4"/>
            <a:stretch>
              <a:fillRect/>
            </a:stretch>
          </p:blipFill>
          <p:spPr>
            <a:xfrm>
              <a:off x="6905387" y="1153889"/>
              <a:ext cx="4292486" cy="3301387"/>
            </a:xfrm>
            <a:prstGeom prst="rect">
              <a:avLst/>
            </a:prstGeom>
          </p:spPr>
        </p:pic>
        <p:sp>
          <p:nvSpPr>
            <p:cNvPr id="16" name="TextBox 15">
              <a:extLst>
                <a:ext uri="{FF2B5EF4-FFF2-40B4-BE49-F238E27FC236}">
                  <a16:creationId xmlns:a16="http://schemas.microsoft.com/office/drawing/2014/main" id="{0ED613B5-6230-38B3-760E-CC6B0075DC65}"/>
                </a:ext>
              </a:extLst>
            </p:cNvPr>
            <p:cNvSpPr txBox="1"/>
            <p:nvPr/>
          </p:nvSpPr>
          <p:spPr>
            <a:xfrm>
              <a:off x="7393886" y="1559846"/>
              <a:ext cx="1200147" cy="276999"/>
            </a:xfrm>
            <a:prstGeom prst="rect">
              <a:avLst/>
            </a:prstGeom>
            <a:noFill/>
          </p:spPr>
          <p:txBody>
            <a:bodyPr wrap="square" rtlCol="0">
              <a:spAutoFit/>
            </a:bodyPr>
            <a:lstStyle/>
            <a:p>
              <a:r>
                <a:rPr lang="en-US" sz="1200" dirty="0"/>
                <a:t>AUC=0.84</a:t>
              </a:r>
              <a:endParaRPr lang="en-SG" sz="1200" dirty="0"/>
            </a:p>
          </p:txBody>
        </p:sp>
      </p:grpSp>
    </p:spTree>
    <p:extLst>
      <p:ext uri="{BB962C8B-B14F-4D97-AF65-F5344CB8AC3E}">
        <p14:creationId xmlns:p14="http://schemas.microsoft.com/office/powerpoint/2010/main" val="1066901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32DEF02-4540-DCA3-E2E6-ADC17B7AE403}"/>
              </a:ext>
            </a:extLst>
          </p:cNvPr>
          <p:cNvSpPr txBox="1"/>
          <p:nvPr/>
        </p:nvSpPr>
        <p:spPr>
          <a:xfrm>
            <a:off x="265043" y="482216"/>
            <a:ext cx="7765774" cy="307777"/>
          </a:xfrm>
          <a:prstGeom prst="rect">
            <a:avLst/>
          </a:prstGeom>
          <a:solidFill>
            <a:schemeClr val="bg1"/>
          </a:solidFill>
        </p:spPr>
        <p:txBody>
          <a:bodyPr wrap="square">
            <a:spAutoFit/>
          </a:bodyPr>
          <a:lstStyle/>
          <a:p>
            <a:r>
              <a:rPr lang="en-SG" b="1" i="0" dirty="0">
                <a:solidFill>
                  <a:srgbClr val="212121"/>
                </a:solidFill>
                <a:effectLst/>
                <a:latin typeface="Roboto" panose="02000000000000000000" pitchFamily="2" charset="0"/>
              </a:rPr>
              <a:t>5. Gaussian Naive Bayes : No class-weight compensation so it was not considered </a:t>
            </a:r>
            <a:endParaRPr lang="en-SG" dirty="0"/>
          </a:p>
        </p:txBody>
      </p:sp>
      <p:sp>
        <p:nvSpPr>
          <p:cNvPr id="6" name="TextBox 5">
            <a:extLst>
              <a:ext uri="{FF2B5EF4-FFF2-40B4-BE49-F238E27FC236}">
                <a16:creationId xmlns:a16="http://schemas.microsoft.com/office/drawing/2014/main" id="{CC66175E-7457-CADA-351B-1D91D3F39E9F}"/>
              </a:ext>
            </a:extLst>
          </p:cNvPr>
          <p:cNvSpPr txBox="1"/>
          <p:nvPr/>
        </p:nvSpPr>
        <p:spPr>
          <a:xfrm>
            <a:off x="265042" y="919538"/>
            <a:ext cx="7991061" cy="1600438"/>
          </a:xfrm>
          <a:prstGeom prst="rect">
            <a:avLst/>
          </a:prstGeom>
          <a:solidFill>
            <a:schemeClr val="bg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SG" b="1" i="0" dirty="0">
                <a:solidFill>
                  <a:srgbClr val="212121"/>
                </a:solidFill>
                <a:effectLst/>
                <a:latin typeface="Roboto" panose="02000000000000000000" pitchFamily="2" charset="0"/>
              </a:rPr>
              <a:t>6. KNN classification method : No class-weight compensation but we can use </a:t>
            </a:r>
            <a:r>
              <a:rPr lang="en-SG" b="1" i="0" dirty="0" err="1">
                <a:solidFill>
                  <a:srgbClr val="212121"/>
                </a:solidFill>
                <a:effectLst/>
                <a:latin typeface="Roboto" panose="02000000000000000000" pitchFamily="2" charset="0"/>
              </a:rPr>
              <a:t>RandomOverSampler</a:t>
            </a:r>
            <a:r>
              <a:rPr lang="en-SG" b="1" i="0" dirty="0">
                <a:solidFill>
                  <a:srgbClr val="212121"/>
                </a:solidFill>
                <a:effectLst/>
                <a:latin typeface="Roboto" panose="02000000000000000000" pitchFamily="2" charset="0"/>
              </a:rPr>
              <a:t> :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SG" altLang="en-US" sz="1400" b="1" u="none" strike="noStrike" cap="none" normalizeH="0" baseline="0" dirty="0">
              <a:ln>
                <a:noFill/>
              </a:ln>
              <a:solidFill>
                <a:srgbClr val="212121"/>
              </a:solidFill>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374151"/>
                </a:solidFill>
                <a:effectLst/>
                <a:latin typeface="Söhne"/>
              </a:rPr>
              <a:t>Oversampling involves creating more instances of the minority class to balance it with the majority class.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374151"/>
                </a:solidFill>
                <a:effectLst/>
                <a:latin typeface="Söhne"/>
              </a:rPr>
              <a:t>The </a:t>
            </a:r>
            <a:r>
              <a:rPr kumimoji="0" lang="en-US" altLang="en-US" b="1" i="0" u="none" strike="noStrike" cap="none" normalizeH="0" baseline="0" dirty="0" err="1">
                <a:ln>
                  <a:noFill/>
                </a:ln>
                <a:solidFill>
                  <a:schemeClr val="tx1"/>
                </a:solidFill>
                <a:effectLst/>
                <a:latin typeface="Söhne Mono"/>
              </a:rPr>
              <a:t>RandomOverSampler</a:t>
            </a:r>
            <a:r>
              <a:rPr kumimoji="0" lang="en-US" altLang="en-US" sz="1400" b="0" i="0" u="none" strike="noStrike" cap="none" normalizeH="0" baseline="0" dirty="0">
                <a:ln>
                  <a:noFill/>
                </a:ln>
                <a:solidFill>
                  <a:srgbClr val="374151"/>
                </a:solidFill>
                <a:effectLst/>
                <a:latin typeface="Söhne"/>
              </a:rPr>
              <a:t> does this by randomly selecting samples from the minority class with replacement until the class distribution is more balanced.</a:t>
            </a:r>
            <a:r>
              <a:rPr kumimoji="0" lang="en-US" altLang="en-US" sz="9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a:p>
            <a:endParaRPr lang="en-SG" dirty="0"/>
          </a:p>
        </p:txBody>
      </p:sp>
      <p:pic>
        <p:nvPicPr>
          <p:cNvPr id="11" name="Picture 10">
            <a:extLst>
              <a:ext uri="{FF2B5EF4-FFF2-40B4-BE49-F238E27FC236}">
                <a16:creationId xmlns:a16="http://schemas.microsoft.com/office/drawing/2014/main" id="{D369F16D-3B8A-EECF-B429-8C9E64D83E77}"/>
              </a:ext>
            </a:extLst>
          </p:cNvPr>
          <p:cNvPicPr>
            <a:picLocks noChangeAspect="1"/>
          </p:cNvPicPr>
          <p:nvPr/>
        </p:nvPicPr>
        <p:blipFill>
          <a:blip r:embed="rId2"/>
          <a:stretch>
            <a:fillRect/>
          </a:stretch>
        </p:blipFill>
        <p:spPr>
          <a:xfrm>
            <a:off x="265042" y="2519976"/>
            <a:ext cx="5526158" cy="2692682"/>
          </a:xfrm>
          <a:prstGeom prst="rect">
            <a:avLst/>
          </a:prstGeom>
        </p:spPr>
      </p:pic>
      <p:pic>
        <p:nvPicPr>
          <p:cNvPr id="13" name="Picture 12">
            <a:extLst>
              <a:ext uri="{FF2B5EF4-FFF2-40B4-BE49-F238E27FC236}">
                <a16:creationId xmlns:a16="http://schemas.microsoft.com/office/drawing/2014/main" id="{8EA382D4-7E77-D891-1612-7DFC3871FECA}"/>
              </a:ext>
            </a:extLst>
          </p:cNvPr>
          <p:cNvPicPr>
            <a:picLocks noChangeAspect="1"/>
          </p:cNvPicPr>
          <p:nvPr/>
        </p:nvPicPr>
        <p:blipFill>
          <a:blip r:embed="rId3"/>
          <a:stretch>
            <a:fillRect/>
          </a:stretch>
        </p:blipFill>
        <p:spPr>
          <a:xfrm>
            <a:off x="5871183" y="2572993"/>
            <a:ext cx="5526158" cy="4190164"/>
          </a:xfrm>
          <a:prstGeom prst="rect">
            <a:avLst/>
          </a:prstGeom>
        </p:spPr>
      </p:pic>
      <p:sp>
        <p:nvSpPr>
          <p:cNvPr id="14" name="TextBox 13">
            <a:extLst>
              <a:ext uri="{FF2B5EF4-FFF2-40B4-BE49-F238E27FC236}">
                <a16:creationId xmlns:a16="http://schemas.microsoft.com/office/drawing/2014/main" id="{901EF2CD-BD64-BFF8-475F-A4D5C5055EE7}"/>
              </a:ext>
            </a:extLst>
          </p:cNvPr>
          <p:cNvSpPr txBox="1"/>
          <p:nvPr/>
        </p:nvSpPr>
        <p:spPr>
          <a:xfrm>
            <a:off x="0" y="-55913"/>
            <a:ext cx="3256230" cy="523220"/>
          </a:xfrm>
          <a:prstGeom prst="rect">
            <a:avLst/>
          </a:prstGeom>
          <a:noFill/>
        </p:spPr>
        <p:txBody>
          <a:bodyPr wrap="square">
            <a:spAutoFit/>
          </a:bodyPr>
          <a:lstStyle/>
          <a:p>
            <a:pPr marL="285750" marR="0" lvl="0" indent="-285750" algn="l" rtl="0">
              <a:lnSpc>
                <a:spcPct val="100000"/>
              </a:lnSpc>
              <a:spcBef>
                <a:spcPts val="0"/>
              </a:spcBef>
              <a:spcAft>
                <a:spcPts val="0"/>
              </a:spcAft>
              <a:buClr>
                <a:srgbClr val="FFFFFF"/>
              </a:buClr>
              <a:buSzPts val="3200"/>
              <a:buFont typeface="Noto Sans Symbols"/>
              <a:buChar char="✔"/>
            </a:pPr>
            <a:r>
              <a:rPr lang="en-GB" sz="2800" b="1" dirty="0">
                <a:solidFill>
                  <a:srgbClr val="FFFFFF"/>
                </a:solidFill>
                <a:highlight>
                  <a:srgbClr val="808080"/>
                </a:highlight>
                <a:latin typeface="Raleway"/>
                <a:sym typeface="Raleway"/>
              </a:rPr>
              <a:t> </a:t>
            </a:r>
            <a:endParaRPr lang="en-GB" sz="2800" dirty="0">
              <a:highlight>
                <a:srgbClr val="808080"/>
              </a:highlight>
            </a:endParaRPr>
          </a:p>
        </p:txBody>
      </p:sp>
      <p:sp>
        <p:nvSpPr>
          <p:cNvPr id="15" name="Google Shape;990;p199">
            <a:extLst>
              <a:ext uri="{FF2B5EF4-FFF2-40B4-BE49-F238E27FC236}">
                <a16:creationId xmlns:a16="http://schemas.microsoft.com/office/drawing/2014/main" id="{2AF11608-D636-12CF-17D9-457A2109E36F}"/>
              </a:ext>
            </a:extLst>
          </p:cNvPr>
          <p:cNvSpPr txBox="1"/>
          <p:nvPr/>
        </p:nvSpPr>
        <p:spPr>
          <a:xfrm>
            <a:off x="415333" y="94843"/>
            <a:ext cx="11524122" cy="447064"/>
          </a:xfrm>
          <a:prstGeom prst="rect">
            <a:avLst/>
          </a:prstGeom>
          <a:noFill/>
          <a:ln>
            <a:noFill/>
          </a:ln>
        </p:spPr>
        <p:txBody>
          <a:bodyPr spcFirstLastPara="1" wrap="square" lIns="91425" tIns="45700" rIns="91425" bIns="45700" anchor="t" anchorCtr="0">
            <a:noAutofit/>
          </a:bodyPr>
          <a:lstStyle/>
          <a:p>
            <a:pPr marL="0" marR="0" lvl="0" indent="0" algn="l" rtl="0">
              <a:lnSpc>
                <a:spcPct val="70000"/>
              </a:lnSpc>
              <a:spcBef>
                <a:spcPts val="0"/>
              </a:spcBef>
              <a:spcAft>
                <a:spcPts val="0"/>
              </a:spcAft>
              <a:buClr>
                <a:srgbClr val="FFFFFF"/>
              </a:buClr>
              <a:buSzPts val="4995"/>
              <a:buFont typeface="Raleway"/>
              <a:buNone/>
            </a:pPr>
            <a:r>
              <a:rPr lang="en-GB" sz="3600" b="1" i="0" u="none" strike="noStrike" cap="none" dirty="0">
                <a:solidFill>
                  <a:srgbClr val="FFFFFF"/>
                </a:solidFill>
                <a:latin typeface="Raleway"/>
                <a:ea typeface="Raleway"/>
                <a:cs typeface="Raleway"/>
                <a:sym typeface="Raleway"/>
              </a:rPr>
              <a:t>Process Flow </a:t>
            </a:r>
            <a:r>
              <a:rPr lang="en-GB" sz="3600" b="1" i="0" u="none" strike="noStrike" cap="none" dirty="0">
                <a:solidFill>
                  <a:srgbClr val="FFFFFF"/>
                </a:solidFill>
                <a:latin typeface="Raleway"/>
                <a:ea typeface="Raleway"/>
                <a:cs typeface="Raleway"/>
                <a:sym typeface="Wingdings" panose="05000000000000000000" pitchFamily="2" charset="2"/>
              </a:rPr>
              <a:t>More models</a:t>
            </a:r>
            <a:endParaRPr sz="3600" b="1" i="0" u="none" strike="noStrike" cap="none" dirty="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10540546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704A96-4078-5871-7CE4-0E1E7819FDFE}"/>
              </a:ext>
            </a:extLst>
          </p:cNvPr>
          <p:cNvSpPr txBox="1"/>
          <p:nvPr/>
        </p:nvSpPr>
        <p:spPr>
          <a:xfrm>
            <a:off x="523460" y="738929"/>
            <a:ext cx="7547113" cy="1169551"/>
          </a:xfrm>
          <a:prstGeom prst="rect">
            <a:avLst/>
          </a:prstGeom>
          <a:solidFill>
            <a:schemeClr val="bg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SG" b="1" i="0" dirty="0">
                <a:solidFill>
                  <a:srgbClr val="212121"/>
                </a:solidFill>
                <a:effectLst/>
                <a:latin typeface="Roboto" panose="02000000000000000000" pitchFamily="2" charset="0"/>
              </a:rPr>
              <a:t>7 KNN classification method with hyper parameter tuning : No class-weight compensation but we can use </a:t>
            </a:r>
            <a:r>
              <a:rPr lang="en-SG" b="1" i="0" dirty="0" err="1">
                <a:solidFill>
                  <a:srgbClr val="212121"/>
                </a:solidFill>
                <a:effectLst/>
                <a:latin typeface="Roboto" panose="02000000000000000000" pitchFamily="2" charset="0"/>
              </a:rPr>
              <a:t>RandomOverSampler</a:t>
            </a:r>
            <a:r>
              <a:rPr lang="en-SG" b="1" i="0" dirty="0">
                <a:solidFill>
                  <a:srgbClr val="212121"/>
                </a:solidFill>
                <a:effectLst/>
                <a:latin typeface="Roboto" panose="02000000000000000000" pitchFamily="2" charset="0"/>
              </a:rPr>
              <a:t> : </a:t>
            </a:r>
          </a:p>
          <a:p>
            <a:pPr marL="0" marR="0" lvl="0" indent="0" algn="l" defTabSz="914400" rtl="0" eaLnBrk="0" fontAlgn="base" latinLnBrk="0" hangingPunct="0">
              <a:lnSpc>
                <a:spcPct val="100000"/>
              </a:lnSpc>
              <a:spcBef>
                <a:spcPct val="0"/>
              </a:spcBef>
              <a:spcAft>
                <a:spcPct val="0"/>
              </a:spcAft>
              <a:buClrTx/>
              <a:buSzTx/>
              <a:buFontTx/>
              <a:buNone/>
              <a:tabLst/>
            </a:pPr>
            <a:endParaRPr lang="en-SG" b="1" dirty="0">
              <a:solidFill>
                <a:srgbClr val="212121"/>
              </a:solidFill>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b="0" i="0" dirty="0">
                <a:solidFill>
                  <a:srgbClr val="212121"/>
                </a:solidFill>
                <a:effectLst/>
                <a:latin typeface="Courier New" panose="02070309020205020404" pitchFamily="49" charset="0"/>
              </a:rPr>
              <a:t>Best Parameters: </a:t>
            </a:r>
          </a:p>
          <a:p>
            <a:pPr marL="0" marR="0" lvl="0" indent="0" algn="l" defTabSz="914400" rtl="0" eaLnBrk="0" fontAlgn="base" latinLnBrk="0" hangingPunct="0">
              <a:lnSpc>
                <a:spcPct val="100000"/>
              </a:lnSpc>
              <a:spcBef>
                <a:spcPct val="0"/>
              </a:spcBef>
              <a:spcAft>
                <a:spcPct val="0"/>
              </a:spcAft>
              <a:buClrTx/>
              <a:buSzTx/>
              <a:buFontTx/>
              <a:buNone/>
              <a:tabLst/>
            </a:pPr>
            <a:r>
              <a:rPr lang="en-US" b="0" i="0" dirty="0">
                <a:solidFill>
                  <a:srgbClr val="212121"/>
                </a:solidFill>
                <a:effectLst/>
                <a:latin typeface="Courier New" panose="02070309020205020404" pitchFamily="49" charset="0"/>
              </a:rPr>
              <a:t>{'</a:t>
            </a:r>
            <a:r>
              <a:rPr lang="en-US" b="0" i="0" dirty="0" err="1">
                <a:solidFill>
                  <a:srgbClr val="212121"/>
                </a:solidFill>
                <a:effectLst/>
                <a:latin typeface="Courier New" panose="02070309020205020404" pitchFamily="49" charset="0"/>
              </a:rPr>
              <a:t>n_neighbors</a:t>
            </a:r>
            <a:r>
              <a:rPr lang="en-US" b="0" i="0" dirty="0">
                <a:solidFill>
                  <a:srgbClr val="212121"/>
                </a:solidFill>
                <a:effectLst/>
                <a:latin typeface="Courier New" panose="02070309020205020404" pitchFamily="49" charset="0"/>
              </a:rPr>
              <a:t>': 3, 'p’: 1 (</a:t>
            </a:r>
            <a:r>
              <a:rPr lang="en-SG" b="0" i="0" dirty="0">
                <a:solidFill>
                  <a:srgbClr val="374151"/>
                </a:solidFill>
                <a:effectLst/>
                <a:latin typeface="Söhne"/>
              </a:rPr>
              <a:t>Manhattan distance)</a:t>
            </a:r>
            <a:r>
              <a:rPr lang="en-US" b="0" i="0" dirty="0">
                <a:solidFill>
                  <a:srgbClr val="212121"/>
                </a:solidFill>
                <a:effectLst/>
                <a:latin typeface="Courier New" panose="02070309020205020404" pitchFamily="49" charset="0"/>
              </a:rPr>
              <a:t>, 'weights': 'distance'}</a:t>
            </a:r>
            <a:endParaRPr lang="en-SG" b="1" i="0" dirty="0">
              <a:solidFill>
                <a:srgbClr val="212121"/>
              </a:solidFill>
              <a:effectLst/>
              <a:latin typeface="Roboto" panose="02000000000000000000" pitchFamily="2" charset="0"/>
            </a:endParaRPr>
          </a:p>
        </p:txBody>
      </p:sp>
      <p:pic>
        <p:nvPicPr>
          <p:cNvPr id="6" name="Picture 5">
            <a:extLst>
              <a:ext uri="{FF2B5EF4-FFF2-40B4-BE49-F238E27FC236}">
                <a16:creationId xmlns:a16="http://schemas.microsoft.com/office/drawing/2014/main" id="{D75BE01F-039D-48D4-1AA5-6964E86C9897}"/>
              </a:ext>
            </a:extLst>
          </p:cNvPr>
          <p:cNvPicPr>
            <a:picLocks noChangeAspect="1"/>
          </p:cNvPicPr>
          <p:nvPr/>
        </p:nvPicPr>
        <p:blipFill>
          <a:blip r:embed="rId2"/>
          <a:stretch>
            <a:fillRect/>
          </a:stretch>
        </p:blipFill>
        <p:spPr>
          <a:xfrm>
            <a:off x="523460" y="2019103"/>
            <a:ext cx="4911810" cy="2286000"/>
          </a:xfrm>
          <a:prstGeom prst="rect">
            <a:avLst/>
          </a:prstGeom>
        </p:spPr>
      </p:pic>
      <p:pic>
        <p:nvPicPr>
          <p:cNvPr id="8" name="Picture 7">
            <a:extLst>
              <a:ext uri="{FF2B5EF4-FFF2-40B4-BE49-F238E27FC236}">
                <a16:creationId xmlns:a16="http://schemas.microsoft.com/office/drawing/2014/main" id="{0C8DF31F-E396-F781-B8B9-FAE9F67106C2}"/>
              </a:ext>
            </a:extLst>
          </p:cNvPr>
          <p:cNvPicPr>
            <a:picLocks noChangeAspect="1"/>
          </p:cNvPicPr>
          <p:nvPr/>
        </p:nvPicPr>
        <p:blipFill>
          <a:blip r:embed="rId3"/>
          <a:stretch>
            <a:fillRect/>
          </a:stretch>
        </p:blipFill>
        <p:spPr>
          <a:xfrm>
            <a:off x="5583079" y="1975915"/>
            <a:ext cx="6220693" cy="4658375"/>
          </a:xfrm>
          <a:prstGeom prst="rect">
            <a:avLst/>
          </a:prstGeom>
        </p:spPr>
      </p:pic>
      <p:sp>
        <p:nvSpPr>
          <p:cNvPr id="9" name="Google Shape;990;p199">
            <a:extLst>
              <a:ext uri="{FF2B5EF4-FFF2-40B4-BE49-F238E27FC236}">
                <a16:creationId xmlns:a16="http://schemas.microsoft.com/office/drawing/2014/main" id="{F6AAEE37-621B-B4F2-4437-4E6E0F03F548}"/>
              </a:ext>
            </a:extLst>
          </p:cNvPr>
          <p:cNvSpPr txBox="1"/>
          <p:nvPr/>
        </p:nvSpPr>
        <p:spPr>
          <a:xfrm>
            <a:off x="415333" y="94843"/>
            <a:ext cx="11524122" cy="447064"/>
          </a:xfrm>
          <a:prstGeom prst="rect">
            <a:avLst/>
          </a:prstGeom>
          <a:noFill/>
          <a:ln>
            <a:noFill/>
          </a:ln>
        </p:spPr>
        <p:txBody>
          <a:bodyPr spcFirstLastPara="1" wrap="square" lIns="91425" tIns="45700" rIns="91425" bIns="45700" anchor="t" anchorCtr="0">
            <a:noAutofit/>
          </a:bodyPr>
          <a:lstStyle/>
          <a:p>
            <a:pPr marL="0" marR="0" lvl="0" indent="0" algn="l" rtl="0">
              <a:lnSpc>
                <a:spcPct val="70000"/>
              </a:lnSpc>
              <a:spcBef>
                <a:spcPts val="0"/>
              </a:spcBef>
              <a:spcAft>
                <a:spcPts val="0"/>
              </a:spcAft>
              <a:buClr>
                <a:srgbClr val="FFFFFF"/>
              </a:buClr>
              <a:buSzPts val="4995"/>
              <a:buFont typeface="Raleway"/>
              <a:buNone/>
            </a:pPr>
            <a:r>
              <a:rPr lang="en-GB" sz="3600" b="1" i="0" u="none" strike="noStrike" cap="none" dirty="0">
                <a:solidFill>
                  <a:srgbClr val="FFFFFF"/>
                </a:solidFill>
                <a:latin typeface="Raleway"/>
                <a:ea typeface="Raleway"/>
                <a:cs typeface="Raleway"/>
                <a:sym typeface="Raleway"/>
              </a:rPr>
              <a:t>Process Flow </a:t>
            </a:r>
            <a:r>
              <a:rPr lang="en-GB" sz="3600" b="1" i="0" u="none" strike="noStrike" cap="none" dirty="0">
                <a:solidFill>
                  <a:srgbClr val="FFFFFF"/>
                </a:solidFill>
                <a:latin typeface="Raleway"/>
                <a:ea typeface="Raleway"/>
                <a:cs typeface="Raleway"/>
                <a:sym typeface="Wingdings" panose="05000000000000000000" pitchFamily="2" charset="2"/>
              </a:rPr>
              <a:t>More models</a:t>
            </a:r>
            <a:endParaRPr sz="3600" b="1" i="0" u="none" strike="noStrike" cap="none" dirty="0">
              <a:solidFill>
                <a:srgbClr val="FFFFFF"/>
              </a:solidFill>
              <a:latin typeface="Raleway"/>
              <a:ea typeface="Raleway"/>
              <a:cs typeface="Raleway"/>
              <a:sym typeface="Raleway"/>
            </a:endParaRPr>
          </a:p>
        </p:txBody>
      </p:sp>
      <p:sp>
        <p:nvSpPr>
          <p:cNvPr id="11" name="TextBox 10">
            <a:extLst>
              <a:ext uri="{FF2B5EF4-FFF2-40B4-BE49-F238E27FC236}">
                <a16:creationId xmlns:a16="http://schemas.microsoft.com/office/drawing/2014/main" id="{27BE8866-7C94-8B81-B047-D44187586BF5}"/>
              </a:ext>
            </a:extLst>
          </p:cNvPr>
          <p:cNvSpPr txBox="1"/>
          <p:nvPr/>
        </p:nvSpPr>
        <p:spPr>
          <a:xfrm>
            <a:off x="81394" y="221952"/>
            <a:ext cx="6096000" cy="307777"/>
          </a:xfrm>
          <a:prstGeom prst="rect">
            <a:avLst/>
          </a:prstGeom>
          <a:noFill/>
        </p:spPr>
        <p:txBody>
          <a:bodyPr wrap="square">
            <a:spAutoFit/>
          </a:bodyPr>
          <a:lstStyle/>
          <a:p>
            <a:pPr marL="285750" marR="0" lvl="0" indent="-285750" algn="l" rtl="0">
              <a:lnSpc>
                <a:spcPct val="100000"/>
              </a:lnSpc>
              <a:spcBef>
                <a:spcPts val="0"/>
              </a:spcBef>
              <a:spcAft>
                <a:spcPts val="0"/>
              </a:spcAft>
              <a:buClr>
                <a:srgbClr val="FFFFFF"/>
              </a:buClr>
              <a:buSzPts val="3200"/>
              <a:buFont typeface="Noto Sans Symbols"/>
              <a:buChar char="✔"/>
            </a:pPr>
            <a:r>
              <a:rPr lang="en-GB" sz="1400" b="1" dirty="0">
                <a:solidFill>
                  <a:srgbClr val="FFFFFF"/>
                </a:solidFill>
                <a:highlight>
                  <a:srgbClr val="808080"/>
                </a:highlight>
                <a:latin typeface="Raleway"/>
                <a:sym typeface="Raleway"/>
              </a:rPr>
              <a:t> </a:t>
            </a:r>
            <a:endParaRPr lang="en-GB" sz="1400" dirty="0">
              <a:highlight>
                <a:srgbClr val="808080"/>
              </a:highlight>
            </a:endParaRPr>
          </a:p>
        </p:txBody>
      </p:sp>
    </p:spTree>
    <p:extLst>
      <p:ext uri="{BB962C8B-B14F-4D97-AF65-F5344CB8AC3E}">
        <p14:creationId xmlns:p14="http://schemas.microsoft.com/office/powerpoint/2010/main" val="346027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8193D4C-01EB-5138-8AA0-A2ED977F76C2}"/>
              </a:ext>
            </a:extLst>
          </p:cNvPr>
          <p:cNvSpPr txBox="1"/>
          <p:nvPr/>
        </p:nvSpPr>
        <p:spPr>
          <a:xfrm>
            <a:off x="75428" y="4283675"/>
            <a:ext cx="5755248" cy="1754326"/>
          </a:xfrm>
          <a:prstGeom prst="rect">
            <a:avLst/>
          </a:prstGeom>
          <a:solidFill>
            <a:schemeClr val="bg1"/>
          </a:solidFill>
        </p:spPr>
        <p:txBody>
          <a:bodyPr wrap="square">
            <a:spAutoFit/>
          </a:bodyPr>
          <a:lstStyle/>
          <a:p>
            <a:r>
              <a:rPr lang="en-SG" sz="1800" b="1" i="0" dirty="0">
                <a:solidFill>
                  <a:srgbClr val="212121"/>
                </a:solidFill>
                <a:effectLst/>
                <a:latin typeface="Courier New" panose="02070309020205020404" pitchFamily="49" charset="0"/>
              </a:rPr>
              <a:t>Best: Logistic Regression-Regularization</a:t>
            </a:r>
          </a:p>
          <a:p>
            <a:r>
              <a:rPr lang="en-SG" sz="1800" b="1" i="0" dirty="0">
                <a:solidFill>
                  <a:srgbClr val="212121"/>
                </a:solidFill>
                <a:effectLst/>
                <a:latin typeface="Courier New" panose="02070309020205020404" pitchFamily="49" charset="0"/>
              </a:rPr>
              <a:t>Accuracy: </a:t>
            </a:r>
            <a:r>
              <a:rPr lang="en-SG" sz="1800" b="0" i="0" dirty="0">
                <a:solidFill>
                  <a:srgbClr val="212121"/>
                </a:solidFill>
                <a:effectLst/>
                <a:latin typeface="Courier New" panose="02070309020205020404" pitchFamily="49" charset="0"/>
              </a:rPr>
              <a:t>0.860078277886497</a:t>
            </a:r>
          </a:p>
          <a:p>
            <a:r>
              <a:rPr lang="en-SG" sz="1800" b="1" i="0" dirty="0">
                <a:solidFill>
                  <a:srgbClr val="212121"/>
                </a:solidFill>
                <a:effectLst/>
                <a:latin typeface="Courier New" panose="02070309020205020404" pitchFamily="49" charset="0"/>
              </a:rPr>
              <a:t>Precision: </a:t>
            </a:r>
            <a:r>
              <a:rPr lang="en-SG" sz="1800" b="0" i="0" dirty="0">
                <a:solidFill>
                  <a:srgbClr val="212121"/>
                </a:solidFill>
                <a:effectLst/>
                <a:latin typeface="Courier New" panose="02070309020205020404" pitchFamily="49" charset="0"/>
              </a:rPr>
              <a:t>0.22448979591836735 </a:t>
            </a:r>
          </a:p>
          <a:p>
            <a:r>
              <a:rPr lang="en-SG" sz="1800" b="1" i="0" dirty="0">
                <a:solidFill>
                  <a:srgbClr val="212121"/>
                </a:solidFill>
                <a:effectLst/>
                <a:latin typeface="Courier New" panose="02070309020205020404" pitchFamily="49" charset="0"/>
              </a:rPr>
              <a:t>Recall: </a:t>
            </a:r>
            <a:r>
              <a:rPr lang="en-SG" sz="1800" b="0" i="0" dirty="0">
                <a:solidFill>
                  <a:srgbClr val="212121"/>
                </a:solidFill>
                <a:effectLst/>
                <a:latin typeface="Courier New" panose="02070309020205020404" pitchFamily="49" charset="0"/>
              </a:rPr>
              <a:t>0.532258064516129 </a:t>
            </a:r>
          </a:p>
          <a:p>
            <a:r>
              <a:rPr lang="en-SG" sz="1800" b="1" i="0" dirty="0">
                <a:solidFill>
                  <a:schemeClr val="accent2"/>
                </a:solidFill>
                <a:effectLst/>
                <a:latin typeface="Courier New" panose="02070309020205020404" pitchFamily="49" charset="0"/>
              </a:rPr>
              <a:t>F1-score: </a:t>
            </a:r>
            <a:r>
              <a:rPr lang="en-SG" sz="1800" b="0" i="0" dirty="0">
                <a:solidFill>
                  <a:srgbClr val="212121"/>
                </a:solidFill>
                <a:effectLst/>
                <a:latin typeface="Courier New" panose="02070309020205020404" pitchFamily="49" charset="0"/>
              </a:rPr>
              <a:t>0.3157894736842105</a:t>
            </a:r>
          </a:p>
          <a:p>
            <a:r>
              <a:rPr lang="en-SG" sz="1800" b="1" i="0" dirty="0">
                <a:solidFill>
                  <a:srgbClr val="212121"/>
                </a:solidFill>
                <a:effectLst/>
                <a:latin typeface="Courier New" panose="02070309020205020404" pitchFamily="49" charset="0"/>
              </a:rPr>
              <a:t>ROC-AUC: </a:t>
            </a:r>
            <a:r>
              <a:rPr lang="en-SG" sz="1800" b="0" i="0" dirty="0">
                <a:solidFill>
                  <a:srgbClr val="212121"/>
                </a:solidFill>
                <a:effectLst/>
                <a:latin typeface="Courier New" panose="02070309020205020404" pitchFamily="49" charset="0"/>
              </a:rPr>
              <a:t>0.852486559139785</a:t>
            </a:r>
          </a:p>
        </p:txBody>
      </p:sp>
      <p:sp>
        <p:nvSpPr>
          <p:cNvPr id="4" name="TextBox 3">
            <a:extLst>
              <a:ext uri="{FF2B5EF4-FFF2-40B4-BE49-F238E27FC236}">
                <a16:creationId xmlns:a16="http://schemas.microsoft.com/office/drawing/2014/main" id="{BFF73384-0849-4AC6-2A4E-E2C4BADE8A5F}"/>
              </a:ext>
            </a:extLst>
          </p:cNvPr>
          <p:cNvSpPr txBox="1"/>
          <p:nvPr/>
        </p:nvSpPr>
        <p:spPr>
          <a:xfrm>
            <a:off x="75428" y="159470"/>
            <a:ext cx="2366216" cy="461665"/>
          </a:xfrm>
          <a:prstGeom prst="rect">
            <a:avLst/>
          </a:prstGeom>
          <a:solidFill>
            <a:schemeClr val="bg1"/>
          </a:solidFill>
        </p:spPr>
        <p:txBody>
          <a:bodyPr wrap="square" rtlCol="0">
            <a:spAutoFit/>
          </a:bodyPr>
          <a:lstStyle/>
          <a:p>
            <a:r>
              <a:rPr lang="en-US" sz="2400" dirty="0"/>
              <a:t>Conclusions on:</a:t>
            </a:r>
            <a:endParaRPr lang="en-SG" sz="2400" dirty="0"/>
          </a:p>
        </p:txBody>
      </p:sp>
      <p:sp>
        <p:nvSpPr>
          <p:cNvPr id="6" name="TextBox 5">
            <a:extLst>
              <a:ext uri="{FF2B5EF4-FFF2-40B4-BE49-F238E27FC236}">
                <a16:creationId xmlns:a16="http://schemas.microsoft.com/office/drawing/2014/main" id="{DA827268-B901-7FF2-81FA-EEE91C902545}"/>
              </a:ext>
            </a:extLst>
          </p:cNvPr>
          <p:cNvSpPr txBox="1"/>
          <p:nvPr/>
        </p:nvSpPr>
        <p:spPr>
          <a:xfrm>
            <a:off x="75428" y="682690"/>
            <a:ext cx="11179474" cy="3539430"/>
          </a:xfrm>
          <a:prstGeom prst="rect">
            <a:avLst/>
          </a:prstGeom>
          <a:solidFill>
            <a:schemeClr val="bg1"/>
          </a:solidFill>
        </p:spPr>
        <p:txBody>
          <a:bodyPr wrap="square">
            <a:spAutoFit/>
          </a:bodyPr>
          <a:lstStyle/>
          <a:p>
            <a:r>
              <a:rPr lang="en-US" b="0" dirty="0">
                <a:solidFill>
                  <a:srgbClr val="000000"/>
                </a:solidFill>
                <a:effectLst/>
                <a:latin typeface="Courier New" panose="02070309020205020404" pitchFamily="49" charset="0"/>
              </a:rPr>
              <a:t>We began our learning journey by understanding the STROKE through various dimensions, such as stroke </a:t>
            </a:r>
            <a:r>
              <a:rPr lang="en-US" b="0" dirty="0" err="1">
                <a:solidFill>
                  <a:srgbClr val="000000"/>
                </a:solidFill>
                <a:effectLst/>
                <a:latin typeface="Courier New" panose="02070309020205020404" pitchFamily="49" charset="0"/>
              </a:rPr>
              <a:t>occurance</a:t>
            </a:r>
            <a:r>
              <a:rPr lang="en-US" b="0" dirty="0">
                <a:solidFill>
                  <a:srgbClr val="000000"/>
                </a:solidFill>
                <a:effectLst/>
                <a:latin typeface="Courier New" panose="02070309020205020404" pitchFamily="49" charset="0"/>
              </a:rPr>
              <a:t> among male and female, locations such as urban and rural etc. we found that, the chances of stroke </a:t>
            </a:r>
            <a:r>
              <a:rPr lang="en-US" b="0" dirty="0" err="1">
                <a:solidFill>
                  <a:srgbClr val="000000"/>
                </a:solidFill>
                <a:effectLst/>
                <a:latin typeface="Courier New" panose="02070309020205020404" pitchFamily="49" charset="0"/>
              </a:rPr>
              <a:t>occurance</a:t>
            </a:r>
            <a:r>
              <a:rPr lang="en-US" b="0" dirty="0">
                <a:solidFill>
                  <a:srgbClr val="000000"/>
                </a:solidFill>
                <a:effectLst/>
                <a:latin typeface="Courier New" panose="02070309020205020404" pitchFamily="49" charset="0"/>
              </a:rPr>
              <a:t> are as follows</a:t>
            </a:r>
          </a:p>
          <a:p>
            <a:br>
              <a:rPr lang="en-US" b="0" dirty="0">
                <a:solidFill>
                  <a:srgbClr val="000000"/>
                </a:solidFill>
                <a:effectLst/>
                <a:latin typeface="Courier New" panose="02070309020205020404" pitchFamily="49" charset="0"/>
              </a:rPr>
            </a:br>
            <a:r>
              <a:rPr lang="en-US" b="0" dirty="0">
                <a:solidFill>
                  <a:srgbClr val="0000FF"/>
                </a:solidFill>
                <a:effectLst/>
                <a:latin typeface="Courier New" panose="02070309020205020404" pitchFamily="49" charset="0"/>
              </a:rPr>
              <a:t>1.  </a:t>
            </a:r>
            <a:r>
              <a:rPr lang="en-US" b="0" dirty="0">
                <a:solidFill>
                  <a:srgbClr val="000000"/>
                </a:solidFill>
                <a:effectLst/>
                <a:latin typeface="Courier New" panose="02070309020205020404" pitchFamily="49" charset="0"/>
              </a:rPr>
              <a:t>Female &gt; Male</a:t>
            </a:r>
          </a:p>
          <a:p>
            <a:r>
              <a:rPr lang="en-US" b="0" dirty="0">
                <a:solidFill>
                  <a:srgbClr val="0000FF"/>
                </a:solidFill>
                <a:effectLst/>
                <a:latin typeface="Courier New" panose="02070309020205020404" pitchFamily="49" charset="0"/>
              </a:rPr>
              <a:t>2.  </a:t>
            </a:r>
            <a:r>
              <a:rPr lang="en-US" b="0" dirty="0">
                <a:solidFill>
                  <a:srgbClr val="000000"/>
                </a:solidFill>
                <a:effectLst/>
                <a:latin typeface="Courier New" panose="02070309020205020404" pitchFamily="49" charset="0"/>
              </a:rPr>
              <a:t>Chances increase with age</a:t>
            </a:r>
          </a:p>
          <a:p>
            <a:r>
              <a:rPr lang="en-US" b="0" dirty="0">
                <a:solidFill>
                  <a:srgbClr val="0000FF"/>
                </a:solidFill>
                <a:effectLst/>
                <a:latin typeface="Courier New" panose="02070309020205020404" pitchFamily="49" charset="0"/>
              </a:rPr>
              <a:t>3.  </a:t>
            </a:r>
            <a:r>
              <a:rPr lang="en-US" b="0" dirty="0">
                <a:solidFill>
                  <a:srgbClr val="000000"/>
                </a:solidFill>
                <a:effectLst/>
                <a:latin typeface="Courier New" panose="02070309020205020404" pitchFamily="49" charset="0"/>
              </a:rPr>
              <a:t>30 % (approx.)of them already suffer from hypertension</a:t>
            </a:r>
          </a:p>
          <a:p>
            <a:r>
              <a:rPr lang="en-US" b="0" dirty="0">
                <a:solidFill>
                  <a:srgbClr val="0000FF"/>
                </a:solidFill>
                <a:effectLst/>
                <a:latin typeface="Courier New" panose="02070309020205020404" pitchFamily="49" charset="0"/>
              </a:rPr>
              <a:t>4.  </a:t>
            </a:r>
            <a:r>
              <a:rPr lang="en-US" b="0" dirty="0">
                <a:solidFill>
                  <a:srgbClr val="000000"/>
                </a:solidFill>
                <a:effectLst/>
                <a:latin typeface="Courier New" panose="02070309020205020404" pitchFamily="49" charset="0"/>
              </a:rPr>
              <a:t>25% (approx.)of them already suffer from heart disease</a:t>
            </a:r>
          </a:p>
          <a:p>
            <a:r>
              <a:rPr lang="en-US" b="0" dirty="0">
                <a:solidFill>
                  <a:srgbClr val="0000FF"/>
                </a:solidFill>
                <a:effectLst/>
                <a:latin typeface="Courier New" panose="02070309020205020404" pitchFamily="49" charset="0"/>
              </a:rPr>
              <a:t>5.  </a:t>
            </a:r>
            <a:r>
              <a:rPr lang="en-US" b="0" dirty="0">
                <a:solidFill>
                  <a:srgbClr val="000000"/>
                </a:solidFill>
                <a:effectLst/>
                <a:latin typeface="Courier New" panose="02070309020205020404" pitchFamily="49" charset="0"/>
              </a:rPr>
              <a:t>Married &gt;&gt;&gt; unmarried</a:t>
            </a:r>
          </a:p>
          <a:p>
            <a:r>
              <a:rPr lang="en-US" b="0" dirty="0">
                <a:solidFill>
                  <a:srgbClr val="0000FF"/>
                </a:solidFill>
                <a:effectLst/>
                <a:latin typeface="Courier New" panose="02070309020205020404" pitchFamily="49" charset="0"/>
              </a:rPr>
              <a:t>6.  </a:t>
            </a:r>
            <a:r>
              <a:rPr lang="en-US" b="0" dirty="0">
                <a:solidFill>
                  <a:srgbClr val="000000"/>
                </a:solidFill>
                <a:effectLst/>
                <a:latin typeface="Courier New" panose="02070309020205020404" pitchFamily="49" charset="0"/>
              </a:rPr>
              <a:t>Private &gt; Self-emp &gt; Govt. &gt; Children</a:t>
            </a:r>
          </a:p>
          <a:p>
            <a:r>
              <a:rPr lang="en-US" b="0" dirty="0">
                <a:solidFill>
                  <a:srgbClr val="0000FF"/>
                </a:solidFill>
                <a:effectLst/>
                <a:latin typeface="Courier New" panose="02070309020205020404" pitchFamily="49" charset="0"/>
              </a:rPr>
              <a:t>7.  </a:t>
            </a:r>
            <a:r>
              <a:rPr lang="en-US" b="0" dirty="0">
                <a:solidFill>
                  <a:srgbClr val="000000"/>
                </a:solidFill>
                <a:effectLst/>
                <a:latin typeface="Courier New" panose="02070309020205020404" pitchFamily="49" charset="0"/>
              </a:rPr>
              <a:t>Urban&gt; Rural</a:t>
            </a:r>
          </a:p>
          <a:p>
            <a:r>
              <a:rPr lang="en-US" b="0" dirty="0">
                <a:solidFill>
                  <a:srgbClr val="0000FF"/>
                </a:solidFill>
                <a:effectLst/>
                <a:latin typeface="Courier New" panose="02070309020205020404" pitchFamily="49" charset="0"/>
              </a:rPr>
              <a:t>8.  </a:t>
            </a:r>
            <a:r>
              <a:rPr lang="en-US" b="0" dirty="0">
                <a:solidFill>
                  <a:srgbClr val="000000"/>
                </a:solidFill>
                <a:effectLst/>
                <a:latin typeface="Courier New" panose="02070309020205020404" pitchFamily="49" charset="0"/>
              </a:rPr>
              <a:t>Lower glucose or higher glucose can have higher changes</a:t>
            </a:r>
          </a:p>
          <a:p>
            <a:r>
              <a:rPr lang="en-US" b="0" dirty="0">
                <a:solidFill>
                  <a:srgbClr val="0000FF"/>
                </a:solidFill>
                <a:effectLst/>
                <a:latin typeface="Courier New" panose="02070309020205020404" pitchFamily="49" charset="0"/>
              </a:rPr>
              <a:t>9.  </a:t>
            </a:r>
            <a:r>
              <a:rPr lang="en-US" b="0" dirty="0" err="1">
                <a:solidFill>
                  <a:srgbClr val="000000"/>
                </a:solidFill>
                <a:effectLst/>
                <a:latin typeface="Courier New" panose="02070309020205020404" pitchFamily="49" charset="0"/>
              </a:rPr>
              <a:t>Bmi</a:t>
            </a:r>
            <a:r>
              <a:rPr lang="en-US" b="0" dirty="0">
                <a:solidFill>
                  <a:srgbClr val="000000"/>
                </a:solidFill>
                <a:effectLst/>
                <a:latin typeface="Courier New" panose="02070309020205020404" pitchFamily="49" charset="0"/>
              </a:rPr>
              <a:t> at 30 as higher chances</a:t>
            </a:r>
          </a:p>
          <a:p>
            <a:r>
              <a:rPr lang="en-US" b="0" dirty="0">
                <a:solidFill>
                  <a:srgbClr val="0000FF"/>
                </a:solidFill>
                <a:effectLst/>
                <a:latin typeface="Courier New" panose="02070309020205020404" pitchFamily="49" charset="0"/>
              </a:rPr>
              <a:t>10. </a:t>
            </a:r>
            <a:r>
              <a:rPr lang="en-US" b="0" dirty="0">
                <a:solidFill>
                  <a:srgbClr val="000000"/>
                </a:solidFill>
                <a:effectLst/>
                <a:latin typeface="Courier New" panose="02070309020205020404" pitchFamily="49" charset="0"/>
              </a:rPr>
              <a:t>Smoking/non smoking</a:t>
            </a:r>
          </a:p>
          <a:p>
            <a:r>
              <a:rPr lang="en-US" dirty="0">
                <a:latin typeface="Courier New" panose="02070309020205020404" pitchFamily="49" charset="0"/>
              </a:rPr>
              <a:t>11. More than 6 Regression models were </a:t>
            </a:r>
            <a:r>
              <a:rPr lang="en-US" dirty="0" err="1">
                <a:latin typeface="Courier New" panose="02070309020205020404" pitchFamily="49" charset="0"/>
              </a:rPr>
              <a:t>carriedout</a:t>
            </a:r>
            <a:r>
              <a:rPr lang="en-US" dirty="0">
                <a:latin typeface="Courier New" panose="02070309020205020404" pitchFamily="49" charset="0"/>
              </a:rPr>
              <a:t> but the best results are obtained for </a:t>
            </a:r>
            <a:r>
              <a:rPr lang="en-SG" sz="1400" b="1" i="0" dirty="0">
                <a:solidFill>
                  <a:srgbClr val="212121"/>
                </a:solidFill>
                <a:effectLst/>
                <a:latin typeface="Courier New" panose="02070309020205020404" pitchFamily="49" charset="0"/>
              </a:rPr>
              <a:t>Logistic Regression-Regularization. </a:t>
            </a:r>
            <a:endParaRPr lang="en-US" b="0" dirty="0">
              <a:solidFill>
                <a:srgbClr val="000000"/>
              </a:solidFill>
              <a:effectLst/>
              <a:latin typeface="Courier New" panose="02070309020205020404" pitchFamily="49" charset="0"/>
            </a:endParaRPr>
          </a:p>
        </p:txBody>
      </p:sp>
      <p:sp>
        <p:nvSpPr>
          <p:cNvPr id="7" name="TextBox 6">
            <a:extLst>
              <a:ext uri="{FF2B5EF4-FFF2-40B4-BE49-F238E27FC236}">
                <a16:creationId xmlns:a16="http://schemas.microsoft.com/office/drawing/2014/main" id="{ECF67C3A-8989-28AB-44F0-679829A97EDC}"/>
              </a:ext>
            </a:extLst>
          </p:cNvPr>
          <p:cNvSpPr txBox="1"/>
          <p:nvPr/>
        </p:nvSpPr>
        <p:spPr>
          <a:xfrm>
            <a:off x="2441644" y="97914"/>
            <a:ext cx="2757511" cy="584775"/>
          </a:xfrm>
          <a:prstGeom prst="rect">
            <a:avLst/>
          </a:prstGeom>
          <a:noFill/>
        </p:spPr>
        <p:txBody>
          <a:bodyPr wrap="square">
            <a:spAutoFit/>
          </a:bodyPr>
          <a:lstStyle/>
          <a:p>
            <a:r>
              <a:rPr lang="en-GB" sz="3200" b="0" i="0" u="none" strike="noStrike" cap="none" dirty="0">
                <a:solidFill>
                  <a:schemeClr val="accent3">
                    <a:lumMod val="40000"/>
                    <a:lumOff val="60000"/>
                  </a:schemeClr>
                </a:solidFill>
                <a:latin typeface="Aharoni"/>
                <a:ea typeface="Aharoni"/>
                <a:cs typeface="Aharoni"/>
                <a:sym typeface="Aharoni"/>
              </a:rPr>
              <a:t>Classification</a:t>
            </a:r>
            <a:endParaRPr lang="en-SG" sz="3200" dirty="0"/>
          </a:p>
        </p:txBody>
      </p:sp>
    </p:spTree>
    <p:extLst>
      <p:ext uri="{BB962C8B-B14F-4D97-AF65-F5344CB8AC3E}">
        <p14:creationId xmlns:p14="http://schemas.microsoft.com/office/powerpoint/2010/main" val="3891149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829"/>
        <p:cNvGrpSpPr/>
        <p:nvPr/>
      </p:nvGrpSpPr>
      <p:grpSpPr>
        <a:xfrm>
          <a:off x="0" y="0"/>
          <a:ext cx="0" cy="0"/>
          <a:chOff x="0" y="0"/>
          <a:chExt cx="0" cy="0"/>
        </a:xfrm>
      </p:grpSpPr>
      <p:pic>
        <p:nvPicPr>
          <p:cNvPr id="1830" name="Google Shape;1830;p235"/>
          <p:cNvPicPr preferRelativeResize="0"/>
          <p:nvPr/>
        </p:nvPicPr>
        <p:blipFill rotWithShape="1">
          <a:blip r:embed="rId3">
            <a:alphaModFix/>
          </a:blip>
          <a:srcRect/>
          <a:stretch/>
        </p:blipFill>
        <p:spPr>
          <a:xfrm>
            <a:off x="4534493" y="4834534"/>
            <a:ext cx="904018" cy="139080"/>
          </a:xfrm>
          <a:prstGeom prst="rect">
            <a:avLst/>
          </a:prstGeom>
          <a:noFill/>
          <a:ln>
            <a:noFill/>
          </a:ln>
        </p:spPr>
      </p:pic>
      <p:pic>
        <p:nvPicPr>
          <p:cNvPr id="1831" name="Google Shape;1831;p235"/>
          <p:cNvPicPr preferRelativeResize="0"/>
          <p:nvPr/>
        </p:nvPicPr>
        <p:blipFill rotWithShape="1">
          <a:blip r:embed="rId4">
            <a:alphaModFix/>
          </a:blip>
          <a:srcRect/>
          <a:stretch/>
        </p:blipFill>
        <p:spPr>
          <a:xfrm>
            <a:off x="2052638" y="1021107"/>
            <a:ext cx="1491528" cy="866049"/>
          </a:xfrm>
          <a:prstGeom prst="rect">
            <a:avLst/>
          </a:prstGeom>
          <a:noFill/>
          <a:ln>
            <a:noFill/>
          </a:ln>
        </p:spPr>
      </p:pic>
      <p:sp>
        <p:nvSpPr>
          <p:cNvPr id="1834" name="Google Shape;1834;p235"/>
          <p:cNvSpPr/>
          <p:nvPr/>
        </p:nvSpPr>
        <p:spPr>
          <a:xfrm>
            <a:off x="0" y="0"/>
            <a:ext cx="617077" cy="68580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35" name="Google Shape;1835;p235"/>
          <p:cNvSpPr/>
          <p:nvPr/>
        </p:nvSpPr>
        <p:spPr>
          <a:xfrm>
            <a:off x="11422743" y="6036936"/>
            <a:ext cx="769257" cy="821064"/>
          </a:xfrm>
          <a:prstGeom prst="triangle">
            <a:avLst>
              <a:gd name="adj" fmla="val 10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36" name="Google Shape;1836;p235"/>
          <p:cNvSpPr/>
          <p:nvPr/>
        </p:nvSpPr>
        <p:spPr>
          <a:xfrm rot="-5400000">
            <a:off x="11396840" y="-25903"/>
            <a:ext cx="769257" cy="821064"/>
          </a:xfrm>
          <a:prstGeom prst="triangle">
            <a:avLst>
              <a:gd name="adj" fmla="val 10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838" name="Google Shape;1838;p235" descr="Pencil"/>
          <p:cNvPicPr preferRelativeResize="0"/>
          <p:nvPr/>
        </p:nvPicPr>
        <p:blipFill rotWithShape="1">
          <a:blip r:embed="rId5">
            <a:alphaModFix/>
          </a:blip>
          <a:srcRect t="19" b="19"/>
          <a:stretch/>
        </p:blipFill>
        <p:spPr>
          <a:xfrm>
            <a:off x="2308215" y="2126949"/>
            <a:ext cx="2453185" cy="2453185"/>
          </a:xfrm>
          <a:prstGeom prst="rect">
            <a:avLst/>
          </a:prstGeom>
          <a:noFill/>
          <a:ln>
            <a:noFill/>
          </a:ln>
        </p:spPr>
      </p:pic>
      <p:sp>
        <p:nvSpPr>
          <p:cNvPr id="1839" name="Google Shape;1839;p235"/>
          <p:cNvSpPr/>
          <p:nvPr/>
        </p:nvSpPr>
        <p:spPr>
          <a:xfrm>
            <a:off x="160205" y="1887156"/>
            <a:ext cx="296666" cy="296666"/>
          </a:xfrm>
          <a:prstGeom prst="ellipse">
            <a:avLst/>
          </a:prstGeom>
          <a:solidFill>
            <a:srgbClr val="171616"/>
          </a:solidFill>
          <a:ln w="444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40" name="Google Shape;1840;p235"/>
          <p:cNvSpPr/>
          <p:nvPr/>
        </p:nvSpPr>
        <p:spPr>
          <a:xfrm>
            <a:off x="160205" y="4738559"/>
            <a:ext cx="296666" cy="296666"/>
          </a:xfrm>
          <a:prstGeom prst="ellipse">
            <a:avLst/>
          </a:prstGeom>
          <a:solidFill>
            <a:srgbClr val="171616"/>
          </a:solidFill>
          <a:ln w="444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1841" name="Google Shape;1841;p235"/>
          <p:cNvCxnSpPr/>
          <p:nvPr/>
        </p:nvCxnSpPr>
        <p:spPr>
          <a:xfrm>
            <a:off x="308538" y="2149023"/>
            <a:ext cx="0" cy="2643686"/>
          </a:xfrm>
          <a:prstGeom prst="straightConnector1">
            <a:avLst/>
          </a:prstGeom>
          <a:noFill/>
          <a:ln w="136525" cap="rnd" cmpd="sng">
            <a:solidFill>
              <a:schemeClr val="lt1"/>
            </a:solidFill>
            <a:prstDash val="solid"/>
            <a:miter lim="800000"/>
            <a:headEnd type="none" w="sm" len="sm"/>
            <a:tailEnd type="none" w="sm" len="sm"/>
          </a:ln>
        </p:spPr>
      </p:cxnSp>
      <p:pic>
        <p:nvPicPr>
          <p:cNvPr id="1842" name="Google Shape;1842;p235"/>
          <p:cNvPicPr preferRelativeResize="0"/>
          <p:nvPr/>
        </p:nvPicPr>
        <p:blipFill rotWithShape="1">
          <a:blip r:embed="rId6">
            <a:alphaModFix/>
          </a:blip>
          <a:srcRect/>
          <a:stretch/>
        </p:blipFill>
        <p:spPr>
          <a:xfrm>
            <a:off x="5367337" y="1699968"/>
            <a:ext cx="4962525" cy="1181100"/>
          </a:xfrm>
          <a:prstGeom prst="rect">
            <a:avLst/>
          </a:prstGeom>
          <a:noFill/>
          <a:ln>
            <a:noFill/>
          </a:ln>
        </p:spPr>
      </p:pic>
      <p:pic>
        <p:nvPicPr>
          <p:cNvPr id="1843" name="Google Shape;1843;p235"/>
          <p:cNvPicPr preferRelativeResize="0"/>
          <p:nvPr/>
        </p:nvPicPr>
        <p:blipFill rotWithShape="1">
          <a:blip r:embed="rId7">
            <a:alphaModFix/>
          </a:blip>
          <a:srcRect/>
          <a:stretch/>
        </p:blipFill>
        <p:spPr>
          <a:xfrm>
            <a:off x="9825739" y="71409"/>
            <a:ext cx="1814718" cy="1053708"/>
          </a:xfrm>
          <a:prstGeom prst="rect">
            <a:avLst/>
          </a:prstGeom>
          <a:noFill/>
          <a:ln>
            <a:noFill/>
          </a:ln>
        </p:spPr>
      </p:pic>
      <p:sp>
        <p:nvSpPr>
          <p:cNvPr id="1844" name="Google Shape;1844;p235"/>
          <p:cNvSpPr/>
          <p:nvPr/>
        </p:nvSpPr>
        <p:spPr>
          <a:xfrm>
            <a:off x="11405407" y="467763"/>
            <a:ext cx="474936" cy="2610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830"/>
                                        </p:tgtEl>
                                        <p:attrNameLst>
                                          <p:attrName>style.visibility</p:attrName>
                                        </p:attrNameLst>
                                      </p:cBhvr>
                                      <p:to>
                                        <p:strVal val="visible"/>
                                      </p:to>
                                    </p:set>
                                    <p:animEffect transition="in" filter="fade">
                                      <p:cBhvr>
                                        <p:cTn id="7" dur="500"/>
                                        <p:tgtEl>
                                          <p:spTgt spid="1830"/>
                                        </p:tgtEl>
                                      </p:cBhvr>
                                    </p:animEffect>
                                  </p:childTnLst>
                                </p:cTn>
                              </p:par>
                              <p:par>
                                <p:cTn id="8" presetID="10" presetClass="entr" presetSubtype="0" fill="hold" nodeType="withEffect">
                                  <p:stCondLst>
                                    <p:cond delay="1000"/>
                                  </p:stCondLst>
                                  <p:childTnLst>
                                    <p:set>
                                      <p:cBhvr>
                                        <p:cTn id="9" dur="1" fill="hold">
                                          <p:stCondLst>
                                            <p:cond delay="0"/>
                                          </p:stCondLst>
                                        </p:cTn>
                                        <p:tgtEl>
                                          <p:spTgt spid="1831"/>
                                        </p:tgtEl>
                                        <p:attrNameLst>
                                          <p:attrName>style.visibility</p:attrName>
                                        </p:attrNameLst>
                                      </p:cBhvr>
                                      <p:to>
                                        <p:strVal val="visible"/>
                                      </p:to>
                                    </p:set>
                                    <p:animEffect transition="in" filter="fade">
                                      <p:cBhvr>
                                        <p:cTn id="10" dur="500"/>
                                        <p:tgtEl>
                                          <p:spTgt spid="18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985"/>
        <p:cNvGrpSpPr/>
        <p:nvPr/>
      </p:nvGrpSpPr>
      <p:grpSpPr>
        <a:xfrm>
          <a:off x="0" y="0"/>
          <a:ext cx="0" cy="0"/>
          <a:chOff x="0" y="0"/>
          <a:chExt cx="0" cy="0"/>
        </a:xfrm>
      </p:grpSpPr>
      <p:sp>
        <p:nvSpPr>
          <p:cNvPr id="986" name="Google Shape;986;p199"/>
          <p:cNvSpPr/>
          <p:nvPr/>
        </p:nvSpPr>
        <p:spPr>
          <a:xfrm>
            <a:off x="0" y="43543"/>
            <a:ext cx="12119428" cy="6771203"/>
          </a:xfrm>
          <a:prstGeom prst="rect">
            <a:avLst/>
          </a:prstGeom>
          <a:noFill/>
          <a:ln w="155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987" name="Google Shape;987;p199"/>
          <p:cNvPicPr preferRelativeResize="0"/>
          <p:nvPr/>
        </p:nvPicPr>
        <p:blipFill rotWithShape="1">
          <a:blip r:embed="rId3">
            <a:alphaModFix/>
          </a:blip>
          <a:srcRect/>
          <a:stretch/>
        </p:blipFill>
        <p:spPr>
          <a:xfrm>
            <a:off x="6412442" y="6115749"/>
            <a:ext cx="1486201" cy="862956"/>
          </a:xfrm>
          <a:prstGeom prst="rect">
            <a:avLst/>
          </a:prstGeom>
          <a:noFill/>
          <a:ln>
            <a:noFill/>
          </a:ln>
        </p:spPr>
      </p:pic>
      <p:pic>
        <p:nvPicPr>
          <p:cNvPr id="988" name="Google Shape;988;p199"/>
          <p:cNvPicPr preferRelativeResize="0"/>
          <p:nvPr/>
        </p:nvPicPr>
        <p:blipFill rotWithShape="1">
          <a:blip r:embed="rId4">
            <a:alphaModFix/>
          </a:blip>
          <a:srcRect/>
          <a:stretch/>
        </p:blipFill>
        <p:spPr>
          <a:xfrm>
            <a:off x="10721673" y="697451"/>
            <a:ext cx="904018" cy="139080"/>
          </a:xfrm>
          <a:prstGeom prst="rect">
            <a:avLst/>
          </a:prstGeom>
          <a:noFill/>
          <a:ln>
            <a:noFill/>
          </a:ln>
        </p:spPr>
      </p:pic>
      <p:sp>
        <p:nvSpPr>
          <p:cNvPr id="990" name="Google Shape;990;p199"/>
          <p:cNvSpPr txBox="1"/>
          <p:nvPr/>
        </p:nvSpPr>
        <p:spPr>
          <a:xfrm>
            <a:off x="339096" y="668475"/>
            <a:ext cx="11286595" cy="321812"/>
          </a:xfrm>
          <a:prstGeom prst="rect">
            <a:avLst/>
          </a:prstGeom>
          <a:solidFill>
            <a:schemeClr val="accent2">
              <a:lumMod val="50000"/>
            </a:schemeClr>
          </a:solidFill>
          <a:ln>
            <a:noFill/>
          </a:ln>
        </p:spPr>
        <p:txBody>
          <a:bodyPr spcFirstLastPara="1" wrap="square" lIns="91425" tIns="45700" rIns="91425" bIns="45700" anchor="t" anchorCtr="0">
            <a:noAutofit/>
          </a:bodyPr>
          <a:lstStyle/>
          <a:p>
            <a:pPr>
              <a:lnSpc>
                <a:spcPct val="70000"/>
              </a:lnSpc>
              <a:buClr>
                <a:srgbClr val="FFFFFF"/>
              </a:buClr>
              <a:buSzPts val="4995"/>
            </a:pPr>
            <a:r>
              <a:rPr lang="en-US" sz="2200" b="1" i="0" dirty="0">
                <a:solidFill>
                  <a:schemeClr val="bg1"/>
                </a:solidFill>
                <a:effectLst/>
                <a:latin typeface="Roboto" panose="02000000000000000000" pitchFamily="2" charset="0"/>
              </a:rPr>
              <a:t>Problem 1:</a:t>
            </a:r>
            <a:r>
              <a:rPr lang="en-US" sz="2200" b="0" i="0" dirty="0">
                <a:solidFill>
                  <a:schemeClr val="bg1"/>
                </a:solidFill>
                <a:effectLst/>
                <a:latin typeface="Roboto" panose="02000000000000000000" pitchFamily="2" charset="0"/>
              </a:rPr>
              <a:t> </a:t>
            </a:r>
            <a:r>
              <a:rPr lang="en-US" sz="2200" dirty="0">
                <a:solidFill>
                  <a:schemeClr val="bg1"/>
                </a:solidFill>
                <a:latin typeface="Roboto" panose="02000000000000000000" pitchFamily="2" charset="0"/>
              </a:rPr>
              <a:t>To b</a:t>
            </a:r>
            <a:r>
              <a:rPr lang="en-US" sz="2200" b="0" i="0" dirty="0">
                <a:solidFill>
                  <a:schemeClr val="bg1"/>
                </a:solidFill>
                <a:effectLst/>
                <a:latin typeface="Roboto" panose="02000000000000000000" pitchFamily="2" charset="0"/>
              </a:rPr>
              <a:t>uild a Regression Model to Predict the "median_house_value in California</a:t>
            </a:r>
          </a:p>
          <a:p>
            <a:pPr marL="0" marR="0" lvl="0" indent="0" algn="l" rtl="0">
              <a:lnSpc>
                <a:spcPct val="70000"/>
              </a:lnSpc>
              <a:spcBef>
                <a:spcPts val="0"/>
              </a:spcBef>
              <a:spcAft>
                <a:spcPts val="0"/>
              </a:spcAft>
              <a:buClr>
                <a:srgbClr val="FFFFFF"/>
              </a:buClr>
              <a:buSzPts val="4995"/>
              <a:buFont typeface="Raleway"/>
              <a:buNone/>
            </a:pPr>
            <a:endParaRPr lang="en-GB" sz="2400" b="1" i="0" u="none" strike="noStrike" cap="none" dirty="0">
              <a:solidFill>
                <a:srgbClr val="FFFFFF"/>
              </a:solidFill>
              <a:latin typeface="Raleway"/>
              <a:ea typeface="Raleway"/>
              <a:cs typeface="Raleway"/>
              <a:sym typeface="Raleway"/>
            </a:endParaRPr>
          </a:p>
        </p:txBody>
      </p:sp>
      <p:sp>
        <p:nvSpPr>
          <p:cNvPr id="992" name="Google Shape;992;p199"/>
          <p:cNvSpPr/>
          <p:nvPr/>
        </p:nvSpPr>
        <p:spPr>
          <a:xfrm rot="20972562">
            <a:off x="8587013" y="6088986"/>
            <a:ext cx="515725" cy="411274"/>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93" name="Google Shape;993;p199"/>
          <p:cNvSpPr/>
          <p:nvPr/>
        </p:nvSpPr>
        <p:spPr>
          <a:xfrm rot="10078014">
            <a:off x="8071350" y="6299019"/>
            <a:ext cx="222583" cy="179307"/>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 name="TextBox 5">
            <a:extLst>
              <a:ext uri="{FF2B5EF4-FFF2-40B4-BE49-F238E27FC236}">
                <a16:creationId xmlns:a16="http://schemas.microsoft.com/office/drawing/2014/main" id="{244D1C66-EA4C-D4EC-AE10-8E64DB84022B}"/>
              </a:ext>
            </a:extLst>
          </p:cNvPr>
          <p:cNvSpPr txBox="1"/>
          <p:nvPr/>
        </p:nvSpPr>
        <p:spPr>
          <a:xfrm>
            <a:off x="478181" y="1041143"/>
            <a:ext cx="7496619" cy="4524315"/>
          </a:xfrm>
          <a:prstGeom prst="rect">
            <a:avLst/>
          </a:prstGeom>
          <a:noFill/>
        </p:spPr>
        <p:txBody>
          <a:bodyPr wrap="square">
            <a:spAutoFit/>
          </a:bodyPr>
          <a:lstStyle/>
          <a:p>
            <a:pPr algn="just"/>
            <a:r>
              <a:rPr lang="en-US" sz="2400" b="0" dirty="0">
                <a:solidFill>
                  <a:schemeClr val="bg1"/>
                </a:solidFill>
                <a:effectLst/>
                <a:highlight>
                  <a:srgbClr val="0000FF"/>
                </a:highlight>
                <a:latin typeface="Courier New" panose="02070309020205020404" pitchFamily="49" charset="0"/>
              </a:rPr>
              <a:t>Problem Statement: </a:t>
            </a:r>
            <a:r>
              <a:rPr lang="en-US" sz="2400" b="0" dirty="0">
                <a:solidFill>
                  <a:schemeClr val="bg1"/>
                </a:solidFill>
                <a:effectLst/>
                <a:latin typeface="Courier New" panose="02070309020205020404" pitchFamily="49" charset="0"/>
              </a:rPr>
              <a:t>Exploring Available Data related to housing in California for (1) Insights, and (2) Predicting House Value.</a:t>
            </a:r>
          </a:p>
          <a:p>
            <a:pPr algn="just"/>
            <a:endParaRPr lang="en-US" sz="2400" dirty="0">
              <a:solidFill>
                <a:schemeClr val="bg1"/>
              </a:solidFill>
              <a:latin typeface="Courier New" panose="02070309020205020404" pitchFamily="49" charset="0"/>
            </a:endParaRPr>
          </a:p>
          <a:p>
            <a:pPr algn="just"/>
            <a:r>
              <a:rPr lang="en-US" sz="2400" b="0" dirty="0">
                <a:solidFill>
                  <a:schemeClr val="bg1"/>
                </a:solidFill>
                <a:effectLst/>
                <a:highlight>
                  <a:srgbClr val="0000FF"/>
                </a:highlight>
                <a:latin typeface="Courier New" panose="02070309020205020404" pitchFamily="49" charset="0"/>
              </a:rPr>
              <a:t>Solution: </a:t>
            </a:r>
            <a:r>
              <a:rPr lang="en-US" sz="1800" b="0" dirty="0">
                <a:solidFill>
                  <a:schemeClr val="bg1"/>
                </a:solidFill>
                <a:effectLst/>
                <a:latin typeface="Courier New" panose="02070309020205020404" pitchFamily="49" charset="0"/>
              </a:rPr>
              <a:t>Applying Machine Learning Algorithms such as Univariant, and Multi Variant linear Regression with  Regularization.</a:t>
            </a:r>
          </a:p>
          <a:p>
            <a:pPr algn="just"/>
            <a:endParaRPr lang="en-US" sz="1800" b="0" dirty="0">
              <a:solidFill>
                <a:schemeClr val="bg1"/>
              </a:solidFill>
              <a:effectLst/>
              <a:latin typeface="Courier New" panose="02070309020205020404" pitchFamily="49" charset="0"/>
            </a:endParaRPr>
          </a:p>
          <a:p>
            <a:pPr algn="just"/>
            <a:r>
              <a:rPr lang="en-US" sz="1800" dirty="0">
                <a:solidFill>
                  <a:schemeClr val="bg1"/>
                </a:solidFill>
                <a:latin typeface="Courier New" panose="02070309020205020404" pitchFamily="49" charset="0"/>
              </a:rPr>
              <a:t>Estimate (a)  </a:t>
            </a:r>
            <a:r>
              <a:rPr lang="en-US" sz="1800" dirty="0" err="1">
                <a:solidFill>
                  <a:schemeClr val="bg1"/>
                </a:solidFill>
                <a:latin typeface="Courier New" panose="02070309020205020404" pitchFamily="49" charset="0"/>
              </a:rPr>
              <a:t>median_house_value</a:t>
            </a:r>
            <a:r>
              <a:rPr lang="en-US" sz="1800" dirty="0">
                <a:solidFill>
                  <a:schemeClr val="bg1"/>
                </a:solidFill>
                <a:latin typeface="Courier New" panose="02070309020205020404" pitchFamily="49" charset="0"/>
              </a:rPr>
              <a:t> using </a:t>
            </a:r>
          </a:p>
          <a:p>
            <a:pPr algn="just"/>
            <a:r>
              <a:rPr lang="en-US" sz="1800" dirty="0">
                <a:solidFill>
                  <a:schemeClr val="bg1"/>
                </a:solidFill>
                <a:latin typeface="Courier New" panose="02070309020205020404" pitchFamily="49" charset="0"/>
              </a:rPr>
              <a:t>         (b) several independent variables, and finally, </a:t>
            </a:r>
          </a:p>
          <a:p>
            <a:pPr algn="just"/>
            <a:r>
              <a:rPr lang="en-US" sz="1800" dirty="0">
                <a:solidFill>
                  <a:schemeClr val="bg1"/>
                </a:solidFill>
                <a:latin typeface="Courier New" panose="02070309020205020404" pitchFamily="49" charset="0"/>
              </a:rPr>
              <a:t>         (c) draw a ‘Value prediction/Regression line’ </a:t>
            </a:r>
            <a:endParaRPr lang="en-US" sz="1800" b="0" dirty="0">
              <a:solidFill>
                <a:schemeClr val="bg1"/>
              </a:solidFill>
              <a:effectLst/>
              <a:latin typeface="Courier New" panose="02070309020205020404" pitchFamily="49" charset="0"/>
            </a:endParaRPr>
          </a:p>
        </p:txBody>
      </p:sp>
      <p:grpSp>
        <p:nvGrpSpPr>
          <p:cNvPr id="8" name="Group 7">
            <a:extLst>
              <a:ext uri="{FF2B5EF4-FFF2-40B4-BE49-F238E27FC236}">
                <a16:creationId xmlns:a16="http://schemas.microsoft.com/office/drawing/2014/main" id="{4AD1A6F9-F7A4-5115-9FDB-D8204B4EE9EC}"/>
              </a:ext>
            </a:extLst>
          </p:cNvPr>
          <p:cNvGrpSpPr/>
          <p:nvPr/>
        </p:nvGrpSpPr>
        <p:grpSpPr>
          <a:xfrm>
            <a:off x="7974801" y="1097619"/>
            <a:ext cx="4002157" cy="4631738"/>
            <a:chOff x="7974801" y="1097619"/>
            <a:chExt cx="4002157" cy="4631738"/>
          </a:xfrm>
        </p:grpSpPr>
        <p:pic>
          <p:nvPicPr>
            <p:cNvPr id="4" name="Picture 3">
              <a:extLst>
                <a:ext uri="{FF2B5EF4-FFF2-40B4-BE49-F238E27FC236}">
                  <a16:creationId xmlns:a16="http://schemas.microsoft.com/office/drawing/2014/main" id="{AD43EE38-D6F3-B1AC-6D02-1419123C3CC9}"/>
                </a:ext>
              </a:extLst>
            </p:cNvPr>
            <p:cNvPicPr>
              <a:picLocks noChangeAspect="1"/>
            </p:cNvPicPr>
            <p:nvPr/>
          </p:nvPicPr>
          <p:blipFill rotWithShape="1">
            <a:blip r:embed="rId5"/>
            <a:srcRect l="34759" t="923" r="28243" b="92187"/>
            <a:stretch/>
          </p:blipFill>
          <p:spPr>
            <a:xfrm>
              <a:off x="8470063" y="1097619"/>
              <a:ext cx="3155628" cy="321811"/>
            </a:xfrm>
            <a:prstGeom prst="rect">
              <a:avLst/>
            </a:prstGeom>
          </p:spPr>
        </p:pic>
        <p:pic>
          <p:nvPicPr>
            <p:cNvPr id="7" name="Picture 6">
              <a:extLst>
                <a:ext uri="{FF2B5EF4-FFF2-40B4-BE49-F238E27FC236}">
                  <a16:creationId xmlns:a16="http://schemas.microsoft.com/office/drawing/2014/main" id="{A02A04F3-75C6-D429-F707-CEE3E72B2946}"/>
                </a:ext>
              </a:extLst>
            </p:cNvPr>
            <p:cNvPicPr>
              <a:picLocks noChangeAspect="1"/>
            </p:cNvPicPr>
            <p:nvPr/>
          </p:nvPicPr>
          <p:blipFill rotWithShape="1">
            <a:blip r:embed="rId5"/>
            <a:srcRect l="-426" t="6330" r="53503" b="1153"/>
            <a:stretch/>
          </p:blipFill>
          <p:spPr>
            <a:xfrm>
              <a:off x="7974801" y="1407705"/>
              <a:ext cx="4002157" cy="4321652"/>
            </a:xfrm>
            <a:prstGeom prst="rect">
              <a:avLst/>
            </a:prstGeom>
          </p:spPr>
        </p:pic>
      </p:grpSp>
      <p:sp>
        <p:nvSpPr>
          <p:cNvPr id="3" name="TextBox 2">
            <a:extLst>
              <a:ext uri="{FF2B5EF4-FFF2-40B4-BE49-F238E27FC236}">
                <a16:creationId xmlns:a16="http://schemas.microsoft.com/office/drawing/2014/main" id="{2F751656-5B27-D03B-072F-F9C3B3ACBF6D}"/>
              </a:ext>
            </a:extLst>
          </p:cNvPr>
          <p:cNvSpPr txBox="1"/>
          <p:nvPr/>
        </p:nvSpPr>
        <p:spPr>
          <a:xfrm>
            <a:off x="0" y="94399"/>
            <a:ext cx="3256230" cy="523220"/>
          </a:xfrm>
          <a:prstGeom prst="rect">
            <a:avLst/>
          </a:prstGeom>
          <a:noFill/>
        </p:spPr>
        <p:txBody>
          <a:bodyPr wrap="square">
            <a:spAutoFit/>
          </a:bodyPr>
          <a:lstStyle/>
          <a:p>
            <a:pPr marL="285750" marR="0" lvl="0" indent="-285750" algn="l" rtl="0">
              <a:lnSpc>
                <a:spcPct val="100000"/>
              </a:lnSpc>
              <a:spcBef>
                <a:spcPts val="0"/>
              </a:spcBef>
              <a:spcAft>
                <a:spcPts val="0"/>
              </a:spcAft>
              <a:buClr>
                <a:srgbClr val="FFFFFF"/>
              </a:buClr>
              <a:buSzPts val="3200"/>
              <a:buFont typeface="Noto Sans Symbols"/>
              <a:buChar char="✔"/>
            </a:pPr>
            <a:r>
              <a:rPr lang="en-GB" sz="2800" b="1" i="0" u="none" strike="noStrike" cap="none" dirty="0">
                <a:solidFill>
                  <a:srgbClr val="FFFFFF"/>
                </a:solidFill>
                <a:highlight>
                  <a:srgbClr val="808080"/>
                </a:highlight>
                <a:latin typeface="Raleway"/>
                <a:ea typeface="Raleway"/>
                <a:cs typeface="Raleway"/>
                <a:sym typeface="Raleway"/>
              </a:rPr>
              <a:t>Introduction</a:t>
            </a:r>
            <a:endParaRPr lang="en-GB" sz="2800" dirty="0">
              <a:highlight>
                <a:srgbClr val="808080"/>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988"/>
                                        </p:tgtEl>
                                        <p:attrNameLst>
                                          <p:attrName>style.visibility</p:attrName>
                                        </p:attrNameLst>
                                      </p:cBhvr>
                                      <p:to>
                                        <p:strVal val="visible"/>
                                      </p:to>
                                    </p:set>
                                    <p:animEffect transition="in" filter="fade">
                                      <p:cBhvr>
                                        <p:cTn id="7" dur="500"/>
                                        <p:tgtEl>
                                          <p:spTgt spid="988"/>
                                        </p:tgtEl>
                                      </p:cBhvr>
                                    </p:animEffect>
                                  </p:childTnLst>
                                </p:cTn>
                              </p:par>
                              <p:par>
                                <p:cTn id="8" presetID="10" presetClass="entr" presetSubtype="0" fill="hold" nodeType="withEffect">
                                  <p:stCondLst>
                                    <p:cond delay="250"/>
                                  </p:stCondLst>
                                  <p:childTnLst>
                                    <p:set>
                                      <p:cBhvr>
                                        <p:cTn id="9" dur="1" fill="hold">
                                          <p:stCondLst>
                                            <p:cond delay="0"/>
                                          </p:stCondLst>
                                        </p:cTn>
                                        <p:tgtEl>
                                          <p:spTgt spid="986"/>
                                        </p:tgtEl>
                                        <p:attrNameLst>
                                          <p:attrName>style.visibility</p:attrName>
                                        </p:attrNameLst>
                                      </p:cBhvr>
                                      <p:to>
                                        <p:strVal val="visible"/>
                                      </p:to>
                                    </p:set>
                                    <p:animEffect transition="in" filter="fade">
                                      <p:cBhvr>
                                        <p:cTn id="10" dur="500"/>
                                        <p:tgtEl>
                                          <p:spTgt spid="9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199"/>
          <p:cNvSpPr/>
          <p:nvPr/>
        </p:nvSpPr>
        <p:spPr>
          <a:xfrm>
            <a:off x="0" y="43543"/>
            <a:ext cx="12119428" cy="6771203"/>
          </a:xfrm>
          <a:prstGeom prst="rect">
            <a:avLst/>
          </a:prstGeom>
          <a:noFill/>
          <a:ln w="155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987" name="Google Shape;987;p199"/>
          <p:cNvPicPr preferRelativeResize="0"/>
          <p:nvPr/>
        </p:nvPicPr>
        <p:blipFill rotWithShape="1">
          <a:blip r:embed="rId3">
            <a:alphaModFix/>
          </a:blip>
          <a:srcRect/>
          <a:stretch/>
        </p:blipFill>
        <p:spPr>
          <a:xfrm>
            <a:off x="11008256" y="6257138"/>
            <a:ext cx="838738" cy="544412"/>
          </a:xfrm>
          <a:prstGeom prst="rect">
            <a:avLst/>
          </a:prstGeom>
          <a:noFill/>
          <a:ln>
            <a:noFill/>
          </a:ln>
        </p:spPr>
      </p:pic>
      <p:sp>
        <p:nvSpPr>
          <p:cNvPr id="992" name="Google Shape;992;p199"/>
          <p:cNvSpPr/>
          <p:nvPr/>
        </p:nvSpPr>
        <p:spPr>
          <a:xfrm rot="-1944089">
            <a:off x="11108956" y="2960057"/>
            <a:ext cx="515725" cy="411274"/>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93" name="Google Shape;993;p199"/>
          <p:cNvSpPr/>
          <p:nvPr/>
        </p:nvSpPr>
        <p:spPr>
          <a:xfrm rot="-1944089">
            <a:off x="10805625" y="3252507"/>
            <a:ext cx="222583" cy="179307"/>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7" name="Picture 6">
            <a:extLst>
              <a:ext uri="{FF2B5EF4-FFF2-40B4-BE49-F238E27FC236}">
                <a16:creationId xmlns:a16="http://schemas.microsoft.com/office/drawing/2014/main" id="{610006B2-A145-EDB5-A589-A45A2F608D92}"/>
              </a:ext>
            </a:extLst>
          </p:cNvPr>
          <p:cNvPicPr>
            <a:picLocks noChangeAspect="1"/>
          </p:cNvPicPr>
          <p:nvPr/>
        </p:nvPicPr>
        <p:blipFill>
          <a:blip r:embed="rId4"/>
          <a:stretch>
            <a:fillRect/>
          </a:stretch>
        </p:blipFill>
        <p:spPr>
          <a:xfrm>
            <a:off x="192203" y="727108"/>
            <a:ext cx="2493738" cy="2163027"/>
          </a:xfrm>
          <a:prstGeom prst="rect">
            <a:avLst/>
          </a:prstGeom>
        </p:spPr>
      </p:pic>
      <p:pic>
        <p:nvPicPr>
          <p:cNvPr id="9" name="Picture 8">
            <a:extLst>
              <a:ext uri="{FF2B5EF4-FFF2-40B4-BE49-F238E27FC236}">
                <a16:creationId xmlns:a16="http://schemas.microsoft.com/office/drawing/2014/main" id="{2BD437D8-BB9E-BD3C-156E-A93A4A6C3262}"/>
              </a:ext>
            </a:extLst>
          </p:cNvPr>
          <p:cNvPicPr>
            <a:picLocks noChangeAspect="1"/>
          </p:cNvPicPr>
          <p:nvPr/>
        </p:nvPicPr>
        <p:blipFill>
          <a:blip r:embed="rId5"/>
          <a:stretch>
            <a:fillRect/>
          </a:stretch>
        </p:blipFill>
        <p:spPr>
          <a:xfrm>
            <a:off x="4908926" y="1127761"/>
            <a:ext cx="2671704" cy="2349730"/>
          </a:xfrm>
          <a:prstGeom prst="rect">
            <a:avLst/>
          </a:prstGeom>
        </p:spPr>
      </p:pic>
      <p:grpSp>
        <p:nvGrpSpPr>
          <p:cNvPr id="27" name="Group 26">
            <a:extLst>
              <a:ext uri="{FF2B5EF4-FFF2-40B4-BE49-F238E27FC236}">
                <a16:creationId xmlns:a16="http://schemas.microsoft.com/office/drawing/2014/main" id="{1B3931B2-2DFB-80B7-11CF-98B0C8DDCC9A}"/>
              </a:ext>
            </a:extLst>
          </p:cNvPr>
          <p:cNvGrpSpPr/>
          <p:nvPr/>
        </p:nvGrpSpPr>
        <p:grpSpPr>
          <a:xfrm>
            <a:off x="9063380" y="1004288"/>
            <a:ext cx="2631346" cy="2424712"/>
            <a:chOff x="7081121" y="1291882"/>
            <a:chExt cx="4270596" cy="3581971"/>
          </a:xfrm>
        </p:grpSpPr>
        <p:pic>
          <p:nvPicPr>
            <p:cNvPr id="17" name="Picture 16">
              <a:extLst>
                <a:ext uri="{FF2B5EF4-FFF2-40B4-BE49-F238E27FC236}">
                  <a16:creationId xmlns:a16="http://schemas.microsoft.com/office/drawing/2014/main" id="{5E5A4B83-3D3D-CF72-4F4C-E667E8E6FE73}"/>
                </a:ext>
              </a:extLst>
            </p:cNvPr>
            <p:cNvPicPr>
              <a:picLocks noChangeAspect="1"/>
            </p:cNvPicPr>
            <p:nvPr/>
          </p:nvPicPr>
          <p:blipFill rotWithShape="1">
            <a:blip r:embed="rId6"/>
            <a:srcRect l="3926"/>
            <a:stretch/>
          </p:blipFill>
          <p:spPr>
            <a:xfrm>
              <a:off x="7081121" y="1308070"/>
              <a:ext cx="4270596" cy="3565783"/>
            </a:xfrm>
            <a:prstGeom prst="rect">
              <a:avLst/>
            </a:prstGeom>
          </p:spPr>
        </p:pic>
        <p:cxnSp>
          <p:nvCxnSpPr>
            <p:cNvPr id="19" name="Straight Connector 18">
              <a:extLst>
                <a:ext uri="{FF2B5EF4-FFF2-40B4-BE49-F238E27FC236}">
                  <a16:creationId xmlns:a16="http://schemas.microsoft.com/office/drawing/2014/main" id="{9C68AAD0-4444-742F-6E4A-9E1EC5846B82}"/>
                </a:ext>
              </a:extLst>
            </p:cNvPr>
            <p:cNvCxnSpPr>
              <a:cxnSpLocks/>
            </p:cNvCxnSpPr>
            <p:nvPr/>
          </p:nvCxnSpPr>
          <p:spPr>
            <a:xfrm>
              <a:off x="7252447" y="2402541"/>
              <a:ext cx="4099270" cy="0"/>
            </a:xfrm>
            <a:prstGeom prst="line">
              <a:avLst/>
            </a:prstGeom>
            <a:ln w="28575">
              <a:prstDash val="lgDashDotDot"/>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46C1709B-3AA5-F443-CBB2-24D96FD3B227}"/>
                </a:ext>
              </a:extLst>
            </p:cNvPr>
            <p:cNvCxnSpPr>
              <a:cxnSpLocks/>
              <a:stCxn id="23" idx="2"/>
            </p:cNvCxnSpPr>
            <p:nvPr/>
          </p:nvCxnSpPr>
          <p:spPr>
            <a:xfrm rot="16200000" flipH="1">
              <a:off x="8173421" y="1886629"/>
              <a:ext cx="765259" cy="234174"/>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2FC5844-45CA-ED17-33D0-636A70EE9AE1}"/>
                </a:ext>
              </a:extLst>
            </p:cNvPr>
            <p:cNvSpPr txBox="1"/>
            <p:nvPr/>
          </p:nvSpPr>
          <p:spPr>
            <a:xfrm>
              <a:off x="7084847" y="1291882"/>
              <a:ext cx="2708228" cy="329205"/>
            </a:xfrm>
            <a:prstGeom prst="rect">
              <a:avLst/>
            </a:prstGeom>
            <a:noFill/>
          </p:spPr>
          <p:txBody>
            <a:bodyPr wrap="square" rtlCol="0">
              <a:spAutoFit/>
            </a:bodyPr>
            <a:lstStyle/>
            <a:p>
              <a:r>
                <a:rPr lang="en-US" sz="1100" dirty="0"/>
                <a:t>Assumption </a:t>
              </a:r>
              <a:r>
                <a:rPr lang="en-US" sz="1100" dirty="0">
                  <a:sym typeface="Wingdings" panose="05000000000000000000" pitchFamily="2" charset="2"/>
                </a:rPr>
                <a:t> Uniform</a:t>
              </a:r>
              <a:endParaRPr lang="en-SG" sz="1100" dirty="0"/>
            </a:p>
          </p:txBody>
        </p:sp>
      </p:grpSp>
      <p:cxnSp>
        <p:nvCxnSpPr>
          <p:cNvPr id="3" name="Connector: Elbow 2">
            <a:extLst>
              <a:ext uri="{FF2B5EF4-FFF2-40B4-BE49-F238E27FC236}">
                <a16:creationId xmlns:a16="http://schemas.microsoft.com/office/drawing/2014/main" id="{DF5A91B7-D0B6-0289-4322-E5B167F1A642}"/>
              </a:ext>
            </a:extLst>
          </p:cNvPr>
          <p:cNvCxnSpPr/>
          <p:nvPr/>
        </p:nvCxnSpPr>
        <p:spPr>
          <a:xfrm>
            <a:off x="2411506" y="1006371"/>
            <a:ext cx="2478720" cy="683431"/>
          </a:xfrm>
          <a:prstGeom prst="bentConnector3">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D5988564-97A3-711E-581A-A203AE929741}"/>
              </a:ext>
            </a:extLst>
          </p:cNvPr>
          <p:cNvSpPr/>
          <p:nvPr/>
        </p:nvSpPr>
        <p:spPr>
          <a:xfrm>
            <a:off x="4926307" y="3100212"/>
            <a:ext cx="3170094" cy="120111"/>
          </a:xfrm>
          <a:prstGeom prst="rect">
            <a:avLst/>
          </a:prstGeom>
          <a:noFill/>
          <a:ln>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6" name="Connector: Elbow 5">
            <a:extLst>
              <a:ext uri="{FF2B5EF4-FFF2-40B4-BE49-F238E27FC236}">
                <a16:creationId xmlns:a16="http://schemas.microsoft.com/office/drawing/2014/main" id="{D5B3EDDA-862A-95E6-F0EE-A5B9D695A26F}"/>
              </a:ext>
            </a:extLst>
          </p:cNvPr>
          <p:cNvCxnSpPr>
            <a:cxnSpLocks/>
          </p:cNvCxnSpPr>
          <p:nvPr/>
        </p:nvCxnSpPr>
        <p:spPr>
          <a:xfrm flipV="1">
            <a:off x="8114111" y="2496989"/>
            <a:ext cx="923051" cy="581862"/>
          </a:xfrm>
          <a:prstGeom prst="bentConnector3">
            <a:avLst>
              <a:gd name="adj1" fmla="val 5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BF57A57-9617-D4C4-FF53-33199DF4F1C1}"/>
              </a:ext>
            </a:extLst>
          </p:cNvPr>
          <p:cNvSpPr txBox="1"/>
          <p:nvPr/>
        </p:nvSpPr>
        <p:spPr>
          <a:xfrm>
            <a:off x="4363828" y="6441799"/>
            <a:ext cx="5735827" cy="276999"/>
          </a:xfrm>
          <a:prstGeom prst="rect">
            <a:avLst/>
          </a:prstGeom>
          <a:solidFill>
            <a:schemeClr val="bg1"/>
          </a:solidFill>
        </p:spPr>
        <p:txBody>
          <a:bodyPr wrap="square">
            <a:spAutoFit/>
          </a:bodyPr>
          <a:lstStyle/>
          <a:p>
            <a:r>
              <a:rPr lang="en-SG" sz="1200" b="0" i="0" dirty="0">
                <a:solidFill>
                  <a:srgbClr val="212121"/>
                </a:solidFill>
                <a:effectLst/>
                <a:latin typeface="Roboto" panose="02000000000000000000" pitchFamily="2" charset="0"/>
              </a:rPr>
              <a:t>Data - </a:t>
            </a:r>
            <a:r>
              <a:rPr lang="en-SG" sz="1200" b="0" i="0" dirty="0">
                <a:effectLst/>
                <a:latin typeface="Roboto" panose="02000000000000000000" pitchFamily="2" charset="0"/>
                <a:hlinkClick r:id="rId7"/>
              </a:rPr>
              <a:t>https://www.kaggle.com/datasets/camnugent/california-housing-prices</a:t>
            </a:r>
            <a:r>
              <a:rPr lang="en-SG" sz="1200" b="0" i="0" dirty="0">
                <a:solidFill>
                  <a:srgbClr val="212121"/>
                </a:solidFill>
                <a:effectLst/>
                <a:latin typeface="Roboto" panose="02000000000000000000" pitchFamily="2" charset="0"/>
              </a:rPr>
              <a:t> **</a:t>
            </a:r>
            <a:endParaRPr lang="en-SG" sz="1200" dirty="0"/>
          </a:p>
        </p:txBody>
      </p:sp>
      <p:sp>
        <p:nvSpPr>
          <p:cNvPr id="46" name="TextBox 45">
            <a:extLst>
              <a:ext uri="{FF2B5EF4-FFF2-40B4-BE49-F238E27FC236}">
                <a16:creationId xmlns:a16="http://schemas.microsoft.com/office/drawing/2014/main" id="{2F814E5E-D45D-0E90-0B17-924819EE782B}"/>
              </a:ext>
            </a:extLst>
          </p:cNvPr>
          <p:cNvSpPr txBox="1"/>
          <p:nvPr/>
        </p:nvSpPr>
        <p:spPr>
          <a:xfrm>
            <a:off x="6881701" y="3543483"/>
            <a:ext cx="5310299" cy="461665"/>
          </a:xfrm>
          <a:prstGeom prst="rect">
            <a:avLst/>
          </a:prstGeom>
          <a:noFill/>
        </p:spPr>
        <p:txBody>
          <a:bodyPr wrap="square">
            <a:spAutoFit/>
          </a:bodyPr>
          <a:lstStyle/>
          <a:p>
            <a:r>
              <a:rPr lang="en-US" sz="1200" b="0" dirty="0" err="1">
                <a:solidFill>
                  <a:schemeClr val="bg1"/>
                </a:solidFill>
                <a:effectLst/>
                <a:latin typeface="Courier New" panose="02070309020205020404" pitchFamily="49" charset="0"/>
              </a:rPr>
              <a:t>housing.drop</a:t>
            </a:r>
            <a:r>
              <a:rPr lang="en-US" sz="1200" b="0" dirty="0">
                <a:solidFill>
                  <a:schemeClr val="bg1"/>
                </a:solidFill>
                <a:effectLst/>
                <a:latin typeface="Courier New" panose="02070309020205020404" pitchFamily="49" charset="0"/>
              </a:rPr>
              <a:t>(columns=['</a:t>
            </a:r>
            <a:r>
              <a:rPr lang="en-US" sz="1200" b="0" dirty="0" err="1">
                <a:solidFill>
                  <a:schemeClr val="bg1"/>
                </a:solidFill>
                <a:effectLst/>
                <a:latin typeface="Courier New" panose="02070309020205020404" pitchFamily="49" charset="0"/>
              </a:rPr>
              <a:t>ocean_proximity</a:t>
            </a:r>
            <a:r>
              <a:rPr lang="en-US" sz="1200" b="0" dirty="0">
                <a:solidFill>
                  <a:schemeClr val="bg1"/>
                </a:solidFill>
                <a:effectLst/>
                <a:latin typeface="Courier New" panose="02070309020205020404" pitchFamily="49" charset="0"/>
              </a:rPr>
              <a:t>'], </a:t>
            </a:r>
            <a:r>
              <a:rPr lang="en-US" sz="1200" b="0" dirty="0" err="1">
                <a:solidFill>
                  <a:schemeClr val="bg1"/>
                </a:solidFill>
                <a:effectLst/>
                <a:latin typeface="Courier New" panose="02070309020205020404" pitchFamily="49" charset="0"/>
              </a:rPr>
              <a:t>inplace</a:t>
            </a:r>
            <a:r>
              <a:rPr lang="en-US" sz="1200" b="0" dirty="0">
                <a:solidFill>
                  <a:schemeClr val="bg1"/>
                </a:solidFill>
                <a:effectLst/>
                <a:latin typeface="Courier New" panose="02070309020205020404" pitchFamily="49" charset="0"/>
              </a:rPr>
              <a:t>=True)</a:t>
            </a:r>
          </a:p>
          <a:p>
            <a:endParaRPr lang="en-US" sz="1200" b="0" dirty="0">
              <a:solidFill>
                <a:schemeClr val="bg1"/>
              </a:solidFill>
              <a:effectLst/>
              <a:latin typeface="Courier New" panose="02070309020205020404" pitchFamily="49" charset="0"/>
            </a:endParaRPr>
          </a:p>
        </p:txBody>
      </p:sp>
      <p:cxnSp>
        <p:nvCxnSpPr>
          <p:cNvPr id="47" name="Connector: Elbow 46">
            <a:extLst>
              <a:ext uri="{FF2B5EF4-FFF2-40B4-BE49-F238E27FC236}">
                <a16:creationId xmlns:a16="http://schemas.microsoft.com/office/drawing/2014/main" id="{FBA16D93-F727-823C-B8AA-C99DA864E4BD}"/>
              </a:ext>
            </a:extLst>
          </p:cNvPr>
          <p:cNvCxnSpPr>
            <a:cxnSpLocks/>
          </p:cNvCxnSpPr>
          <p:nvPr/>
        </p:nvCxnSpPr>
        <p:spPr>
          <a:xfrm>
            <a:off x="2510118" y="1914258"/>
            <a:ext cx="2142587" cy="870011"/>
          </a:xfrm>
          <a:prstGeom prst="bentConnector3">
            <a:avLst>
              <a:gd name="adj1" fmla="val 52092"/>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E22AB4C3-5AE8-DBF9-2C10-EFA841E7F06D}"/>
              </a:ext>
            </a:extLst>
          </p:cNvPr>
          <p:cNvCxnSpPr>
            <a:cxnSpLocks/>
          </p:cNvCxnSpPr>
          <p:nvPr/>
        </p:nvCxnSpPr>
        <p:spPr>
          <a:xfrm>
            <a:off x="4580674" y="2784269"/>
            <a:ext cx="2442537" cy="1289463"/>
          </a:xfrm>
          <a:prstGeom prst="bentConnector3">
            <a:avLst>
              <a:gd name="adj1" fmla="val 2287"/>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96AD2D4-F616-FA4E-89F2-5F52AE922635}"/>
              </a:ext>
            </a:extLst>
          </p:cNvPr>
          <p:cNvSpPr txBox="1"/>
          <p:nvPr/>
        </p:nvSpPr>
        <p:spPr>
          <a:xfrm>
            <a:off x="6881701" y="3773382"/>
            <a:ext cx="2287889" cy="692497"/>
          </a:xfrm>
          <a:prstGeom prst="rect">
            <a:avLst/>
          </a:prstGeom>
          <a:noFill/>
        </p:spPr>
        <p:txBody>
          <a:bodyPr wrap="square">
            <a:spAutoFit/>
          </a:bodyPr>
          <a:lstStyle/>
          <a:p>
            <a:r>
              <a:rPr lang="en-SG" sz="1300" b="0" dirty="0" err="1">
                <a:solidFill>
                  <a:schemeClr val="bg1"/>
                </a:solidFill>
                <a:effectLst/>
                <a:latin typeface="Courier New" panose="02070309020205020404" pitchFamily="49" charset="0"/>
              </a:rPr>
              <a:t>housing.shape</a:t>
            </a:r>
            <a:endParaRPr lang="en-SG" sz="1300" b="0" dirty="0">
              <a:solidFill>
                <a:schemeClr val="bg1"/>
              </a:solidFill>
              <a:effectLst/>
              <a:latin typeface="Courier New" panose="02070309020205020404" pitchFamily="49" charset="0"/>
            </a:endParaRPr>
          </a:p>
          <a:p>
            <a:r>
              <a:rPr lang="en-SG" sz="1300" b="0" dirty="0" err="1">
                <a:solidFill>
                  <a:schemeClr val="bg1"/>
                </a:solidFill>
                <a:effectLst/>
                <a:latin typeface="Courier New" panose="02070309020205020404" pitchFamily="49" charset="0"/>
              </a:rPr>
              <a:t>housing.head</a:t>
            </a:r>
            <a:endParaRPr lang="en-SG" sz="1300" b="0" dirty="0">
              <a:solidFill>
                <a:schemeClr val="bg1"/>
              </a:solidFill>
              <a:effectLst/>
              <a:latin typeface="Courier New" panose="02070309020205020404" pitchFamily="49" charset="0"/>
            </a:endParaRPr>
          </a:p>
          <a:p>
            <a:r>
              <a:rPr lang="en-SG" sz="1300" b="0" dirty="0" err="1">
                <a:solidFill>
                  <a:schemeClr val="bg1"/>
                </a:solidFill>
                <a:effectLst/>
                <a:latin typeface="Courier New" panose="02070309020205020404" pitchFamily="49" charset="0"/>
              </a:rPr>
              <a:t>housing.nunique</a:t>
            </a:r>
            <a:r>
              <a:rPr lang="en-SG" sz="1300" b="0" dirty="0">
                <a:solidFill>
                  <a:schemeClr val="bg1"/>
                </a:solidFill>
                <a:effectLst/>
                <a:latin typeface="Courier New" panose="02070309020205020404" pitchFamily="49" charset="0"/>
              </a:rPr>
              <a:t>()</a:t>
            </a:r>
          </a:p>
        </p:txBody>
      </p:sp>
      <p:pic>
        <p:nvPicPr>
          <p:cNvPr id="54" name="Picture 53">
            <a:extLst>
              <a:ext uri="{FF2B5EF4-FFF2-40B4-BE49-F238E27FC236}">
                <a16:creationId xmlns:a16="http://schemas.microsoft.com/office/drawing/2014/main" id="{8071CAE4-2358-B219-6723-7A2BC069B3EA}"/>
              </a:ext>
            </a:extLst>
          </p:cNvPr>
          <p:cNvPicPr>
            <a:picLocks noChangeAspect="1"/>
          </p:cNvPicPr>
          <p:nvPr/>
        </p:nvPicPr>
        <p:blipFill>
          <a:blip r:embed="rId8"/>
          <a:stretch>
            <a:fillRect/>
          </a:stretch>
        </p:blipFill>
        <p:spPr>
          <a:xfrm>
            <a:off x="183238" y="2939944"/>
            <a:ext cx="4248200" cy="3686085"/>
          </a:xfrm>
          <a:prstGeom prst="rect">
            <a:avLst/>
          </a:prstGeom>
        </p:spPr>
      </p:pic>
      <p:cxnSp>
        <p:nvCxnSpPr>
          <p:cNvPr id="55" name="Connector: Elbow 54">
            <a:extLst>
              <a:ext uri="{FF2B5EF4-FFF2-40B4-BE49-F238E27FC236}">
                <a16:creationId xmlns:a16="http://schemas.microsoft.com/office/drawing/2014/main" id="{08FDF2B5-400F-BBB8-754C-7C5035460F3D}"/>
              </a:ext>
            </a:extLst>
          </p:cNvPr>
          <p:cNvCxnSpPr>
            <a:cxnSpLocks/>
          </p:cNvCxnSpPr>
          <p:nvPr/>
        </p:nvCxnSpPr>
        <p:spPr>
          <a:xfrm rot="16200000" flipH="1">
            <a:off x="2725530" y="2305967"/>
            <a:ext cx="1023950" cy="240531"/>
          </a:xfrm>
          <a:prstGeom prst="bentConnector3">
            <a:avLst>
              <a:gd name="adj1" fmla="val 50000"/>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EE0F528B-1832-ADD6-B2F9-2FB493C11369}"/>
              </a:ext>
            </a:extLst>
          </p:cNvPr>
          <p:cNvSpPr/>
          <p:nvPr/>
        </p:nvSpPr>
        <p:spPr>
          <a:xfrm>
            <a:off x="3507008" y="2890135"/>
            <a:ext cx="321923" cy="3642229"/>
          </a:xfrm>
          <a:prstGeom prst="rect">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0" name="Rectangle 59">
            <a:extLst>
              <a:ext uri="{FF2B5EF4-FFF2-40B4-BE49-F238E27FC236}">
                <a16:creationId xmlns:a16="http://schemas.microsoft.com/office/drawing/2014/main" id="{B8693A1A-A1E0-CABE-425E-343636040808}"/>
              </a:ext>
            </a:extLst>
          </p:cNvPr>
          <p:cNvSpPr/>
          <p:nvPr/>
        </p:nvSpPr>
        <p:spPr>
          <a:xfrm rot="5400000">
            <a:off x="3495964" y="5182004"/>
            <a:ext cx="344010" cy="321922"/>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963" name="Straight Arrow Connector 962">
            <a:extLst>
              <a:ext uri="{FF2B5EF4-FFF2-40B4-BE49-F238E27FC236}">
                <a16:creationId xmlns:a16="http://schemas.microsoft.com/office/drawing/2014/main" id="{A634C0A4-5F0B-DC71-5350-33CEF7D7F5D5}"/>
              </a:ext>
            </a:extLst>
          </p:cNvPr>
          <p:cNvCxnSpPr>
            <a:cxnSpLocks/>
          </p:cNvCxnSpPr>
          <p:nvPr/>
        </p:nvCxnSpPr>
        <p:spPr>
          <a:xfrm>
            <a:off x="5441576" y="5335680"/>
            <a:ext cx="1641380"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968" name="Straight Arrow Connector 967">
            <a:extLst>
              <a:ext uri="{FF2B5EF4-FFF2-40B4-BE49-F238E27FC236}">
                <a16:creationId xmlns:a16="http://schemas.microsoft.com/office/drawing/2014/main" id="{6CAC38B5-4436-CAE6-2C24-6CB6A289060C}"/>
              </a:ext>
            </a:extLst>
          </p:cNvPr>
          <p:cNvCxnSpPr>
            <a:cxnSpLocks/>
          </p:cNvCxnSpPr>
          <p:nvPr/>
        </p:nvCxnSpPr>
        <p:spPr>
          <a:xfrm>
            <a:off x="3832015" y="5328396"/>
            <a:ext cx="1609561" cy="14569"/>
          </a:xfrm>
          <a:prstGeom prst="straightConnector1">
            <a:avLst/>
          </a:prstGeom>
          <a:ln w="38100">
            <a:prstDash val="sysDot"/>
            <a:tailEnd type="triangle"/>
          </a:ln>
        </p:spPr>
        <p:style>
          <a:lnRef idx="1">
            <a:schemeClr val="accent2"/>
          </a:lnRef>
          <a:fillRef idx="0">
            <a:schemeClr val="accent2"/>
          </a:fillRef>
          <a:effectRef idx="0">
            <a:schemeClr val="accent2"/>
          </a:effectRef>
          <a:fontRef idx="minor">
            <a:schemeClr val="tx1"/>
          </a:fontRef>
        </p:style>
      </p:cxnSp>
      <p:sp>
        <p:nvSpPr>
          <p:cNvPr id="970" name="TextBox 969">
            <a:extLst>
              <a:ext uri="{FF2B5EF4-FFF2-40B4-BE49-F238E27FC236}">
                <a16:creationId xmlns:a16="http://schemas.microsoft.com/office/drawing/2014/main" id="{DD405451-0C0B-AF3D-EB0A-A5B975EA9EE5}"/>
              </a:ext>
            </a:extLst>
          </p:cNvPr>
          <p:cNvSpPr txBox="1"/>
          <p:nvPr/>
        </p:nvSpPr>
        <p:spPr>
          <a:xfrm>
            <a:off x="6208089" y="5298690"/>
            <a:ext cx="1630244" cy="523220"/>
          </a:xfrm>
          <a:prstGeom prst="rect">
            <a:avLst/>
          </a:prstGeom>
          <a:noFill/>
        </p:spPr>
        <p:txBody>
          <a:bodyPr wrap="square" rtlCol="0">
            <a:spAutoFit/>
          </a:bodyPr>
          <a:lstStyle/>
          <a:p>
            <a:r>
              <a:rPr lang="en-US" dirty="0">
                <a:solidFill>
                  <a:schemeClr val="accent1"/>
                </a:solidFill>
              </a:rPr>
              <a:t>Univariant Linear </a:t>
            </a:r>
          </a:p>
          <a:p>
            <a:r>
              <a:rPr lang="en-US" dirty="0">
                <a:solidFill>
                  <a:schemeClr val="accent1"/>
                </a:solidFill>
              </a:rPr>
              <a:t>Regression Model </a:t>
            </a:r>
            <a:endParaRPr lang="en-SG" dirty="0">
              <a:solidFill>
                <a:schemeClr val="accent1"/>
              </a:solidFill>
            </a:endParaRPr>
          </a:p>
        </p:txBody>
      </p:sp>
      <p:pic>
        <p:nvPicPr>
          <p:cNvPr id="5" name="Picture 4">
            <a:extLst>
              <a:ext uri="{FF2B5EF4-FFF2-40B4-BE49-F238E27FC236}">
                <a16:creationId xmlns:a16="http://schemas.microsoft.com/office/drawing/2014/main" id="{038DB410-51D4-03F4-DAFB-67E9C1EDB535}"/>
              </a:ext>
            </a:extLst>
          </p:cNvPr>
          <p:cNvPicPr>
            <a:picLocks noChangeAspect="1"/>
          </p:cNvPicPr>
          <p:nvPr/>
        </p:nvPicPr>
        <p:blipFill>
          <a:blip r:embed="rId9"/>
          <a:stretch>
            <a:fillRect/>
          </a:stretch>
        </p:blipFill>
        <p:spPr>
          <a:xfrm>
            <a:off x="7797943" y="4354851"/>
            <a:ext cx="4204151" cy="2110192"/>
          </a:xfrm>
          <a:prstGeom prst="rect">
            <a:avLst/>
          </a:prstGeom>
        </p:spPr>
      </p:pic>
      <p:grpSp>
        <p:nvGrpSpPr>
          <p:cNvPr id="14" name="Group 13">
            <a:extLst>
              <a:ext uri="{FF2B5EF4-FFF2-40B4-BE49-F238E27FC236}">
                <a16:creationId xmlns:a16="http://schemas.microsoft.com/office/drawing/2014/main" id="{BCB5963B-8438-53D1-74DE-AE3AFE5477B1}"/>
              </a:ext>
            </a:extLst>
          </p:cNvPr>
          <p:cNvGrpSpPr/>
          <p:nvPr/>
        </p:nvGrpSpPr>
        <p:grpSpPr>
          <a:xfrm>
            <a:off x="0" y="94399"/>
            <a:ext cx="11939455" cy="866108"/>
            <a:chOff x="0" y="94399"/>
            <a:chExt cx="11939455" cy="866108"/>
          </a:xfrm>
        </p:grpSpPr>
        <p:pic>
          <p:nvPicPr>
            <p:cNvPr id="988" name="Google Shape;988;p199"/>
            <p:cNvPicPr preferRelativeResize="0"/>
            <p:nvPr/>
          </p:nvPicPr>
          <p:blipFill rotWithShape="1">
            <a:blip r:embed="rId10">
              <a:alphaModFix/>
            </a:blip>
            <a:srcRect/>
            <a:stretch/>
          </p:blipFill>
          <p:spPr>
            <a:xfrm>
              <a:off x="11035437" y="101511"/>
              <a:ext cx="904018" cy="139080"/>
            </a:xfrm>
            <a:prstGeom prst="rect">
              <a:avLst/>
            </a:prstGeom>
            <a:noFill/>
            <a:ln>
              <a:noFill/>
            </a:ln>
          </p:spPr>
        </p:pic>
        <p:sp>
          <p:nvSpPr>
            <p:cNvPr id="990" name="Google Shape;990;p199"/>
            <p:cNvSpPr txBox="1"/>
            <p:nvPr/>
          </p:nvSpPr>
          <p:spPr>
            <a:xfrm>
              <a:off x="322872" y="231867"/>
              <a:ext cx="11524122" cy="447064"/>
            </a:xfrm>
            <a:prstGeom prst="rect">
              <a:avLst/>
            </a:prstGeom>
            <a:noFill/>
            <a:ln>
              <a:noFill/>
            </a:ln>
          </p:spPr>
          <p:txBody>
            <a:bodyPr spcFirstLastPara="1" wrap="square" lIns="91425" tIns="45700" rIns="91425" bIns="45700" anchor="t" anchorCtr="0">
              <a:noAutofit/>
            </a:bodyPr>
            <a:lstStyle/>
            <a:p>
              <a:pPr marL="0" marR="0" lvl="0" indent="0" algn="l" rtl="0">
                <a:lnSpc>
                  <a:spcPct val="70000"/>
                </a:lnSpc>
                <a:spcBef>
                  <a:spcPts val="0"/>
                </a:spcBef>
                <a:spcAft>
                  <a:spcPts val="0"/>
                </a:spcAft>
                <a:buClr>
                  <a:srgbClr val="FFFFFF"/>
                </a:buClr>
                <a:buSzPts val="4995"/>
                <a:buFont typeface="Raleway"/>
                <a:buNone/>
              </a:pPr>
              <a:r>
                <a:rPr lang="en-GB" sz="3600" b="1" i="0" u="sng" strike="noStrike" cap="none" dirty="0">
                  <a:solidFill>
                    <a:srgbClr val="FFFFFF"/>
                  </a:solidFill>
                  <a:latin typeface="Raleway"/>
                  <a:ea typeface="Raleway"/>
                  <a:cs typeface="Raleway"/>
                  <a:sym typeface="Raleway"/>
                </a:rPr>
                <a:t>Process Flow </a:t>
              </a:r>
              <a:r>
                <a:rPr lang="en-GB" sz="3600" b="1" i="0" u="sng" strike="noStrike" cap="none" dirty="0">
                  <a:solidFill>
                    <a:srgbClr val="FFFFFF"/>
                  </a:solidFill>
                  <a:latin typeface="Raleway"/>
                  <a:ea typeface="Raleway"/>
                  <a:cs typeface="Raleway"/>
                  <a:sym typeface="Wingdings" panose="05000000000000000000" pitchFamily="2" charset="2"/>
                </a:rPr>
                <a:t> </a:t>
              </a:r>
              <a:r>
                <a:rPr lang="en-GB" sz="3600" b="1" i="0" u="sng" strike="noStrike" cap="none" dirty="0">
                  <a:solidFill>
                    <a:srgbClr val="FFFFFF"/>
                  </a:solidFill>
                  <a:latin typeface="Raleway"/>
                  <a:ea typeface="Raleway"/>
                  <a:cs typeface="Raleway"/>
                  <a:sym typeface="Raleway"/>
                </a:rPr>
                <a:t>Housing Data Info </a:t>
              </a:r>
              <a:r>
                <a:rPr lang="en-GB" sz="3600" b="1" i="0" u="sng" strike="noStrike" cap="none" dirty="0">
                  <a:solidFill>
                    <a:srgbClr val="FFFFFF"/>
                  </a:solidFill>
                  <a:latin typeface="Raleway"/>
                  <a:ea typeface="Raleway"/>
                  <a:cs typeface="Raleway"/>
                  <a:sym typeface="Wingdings" panose="05000000000000000000" pitchFamily="2" charset="2"/>
                </a:rPr>
                <a:t> Assumptions</a:t>
              </a:r>
              <a:endParaRPr sz="3600" b="1" i="0" u="sng" strike="noStrike" cap="none" dirty="0">
                <a:solidFill>
                  <a:srgbClr val="FFFFFF"/>
                </a:solidFill>
                <a:latin typeface="Raleway"/>
                <a:ea typeface="Raleway"/>
                <a:cs typeface="Raleway"/>
                <a:sym typeface="Raleway"/>
              </a:endParaRPr>
            </a:p>
          </p:txBody>
        </p:sp>
        <p:sp>
          <p:nvSpPr>
            <p:cNvPr id="10" name="TextBox 9">
              <a:extLst>
                <a:ext uri="{FF2B5EF4-FFF2-40B4-BE49-F238E27FC236}">
                  <a16:creationId xmlns:a16="http://schemas.microsoft.com/office/drawing/2014/main" id="{40BE2441-E1A5-23FC-1509-D5D69D84A5AE}"/>
                </a:ext>
              </a:extLst>
            </p:cNvPr>
            <p:cNvSpPr txBox="1"/>
            <p:nvPr/>
          </p:nvSpPr>
          <p:spPr>
            <a:xfrm>
              <a:off x="0" y="94399"/>
              <a:ext cx="3256230" cy="523220"/>
            </a:xfrm>
            <a:prstGeom prst="rect">
              <a:avLst/>
            </a:prstGeom>
            <a:noFill/>
          </p:spPr>
          <p:txBody>
            <a:bodyPr wrap="square">
              <a:spAutoFit/>
            </a:bodyPr>
            <a:lstStyle/>
            <a:p>
              <a:pPr marL="285750" marR="0" lvl="0" indent="-285750" algn="l" rtl="0">
                <a:lnSpc>
                  <a:spcPct val="100000"/>
                </a:lnSpc>
                <a:spcBef>
                  <a:spcPts val="0"/>
                </a:spcBef>
                <a:spcAft>
                  <a:spcPts val="0"/>
                </a:spcAft>
                <a:buClr>
                  <a:srgbClr val="FFFFFF"/>
                </a:buClr>
                <a:buSzPts val="3200"/>
                <a:buFont typeface="Noto Sans Symbols"/>
                <a:buChar char="✔"/>
              </a:pPr>
              <a:r>
                <a:rPr lang="en-GB" sz="2800" b="1" dirty="0">
                  <a:solidFill>
                    <a:srgbClr val="FFFFFF"/>
                  </a:solidFill>
                  <a:highlight>
                    <a:srgbClr val="808080"/>
                  </a:highlight>
                  <a:latin typeface="Raleway"/>
                  <a:sym typeface="Raleway"/>
                </a:rPr>
                <a:t> </a:t>
              </a:r>
              <a:endParaRPr lang="en-GB" sz="2800" dirty="0">
                <a:highlight>
                  <a:srgbClr val="808080"/>
                </a:highlight>
              </a:endParaRPr>
            </a:p>
          </p:txBody>
        </p:sp>
        <p:sp>
          <p:nvSpPr>
            <p:cNvPr id="12" name="TextBox 11">
              <a:extLst>
                <a:ext uri="{FF2B5EF4-FFF2-40B4-BE49-F238E27FC236}">
                  <a16:creationId xmlns:a16="http://schemas.microsoft.com/office/drawing/2014/main" id="{9C9DD69D-EBEE-4CF8-E777-FE0BD7AA278D}"/>
                </a:ext>
              </a:extLst>
            </p:cNvPr>
            <p:cNvSpPr txBox="1"/>
            <p:nvPr/>
          </p:nvSpPr>
          <p:spPr>
            <a:xfrm>
              <a:off x="4112024" y="652730"/>
              <a:ext cx="4538917" cy="307777"/>
            </a:xfrm>
            <a:prstGeom prst="rect">
              <a:avLst/>
            </a:prstGeom>
            <a:noFill/>
          </p:spPr>
          <p:txBody>
            <a:bodyPr wrap="square">
              <a:spAutoFit/>
            </a:bodyPr>
            <a:lstStyle/>
            <a:p>
              <a:r>
                <a:rPr lang="en-US" sz="1400" dirty="0">
                  <a:solidFill>
                    <a:schemeClr val="bg1"/>
                  </a:solidFill>
                  <a:latin typeface="Courier New" panose="02070309020205020404" pitchFamily="49" charset="0"/>
                </a:rPr>
                <a:t>Target Variable </a:t>
              </a:r>
              <a:r>
                <a:rPr lang="en-US" sz="1400" dirty="0" err="1">
                  <a:solidFill>
                    <a:schemeClr val="bg1"/>
                  </a:solidFill>
                  <a:latin typeface="Courier New" panose="02070309020205020404" pitchFamily="49" charset="0"/>
                </a:rPr>
                <a:t>i.e</a:t>
              </a:r>
              <a:r>
                <a:rPr lang="en-US" sz="1400" dirty="0">
                  <a:solidFill>
                    <a:schemeClr val="bg1"/>
                  </a:solidFill>
                  <a:latin typeface="Courier New" panose="02070309020205020404" pitchFamily="49" charset="0"/>
                </a:rPr>
                <a:t> </a:t>
              </a:r>
              <a:r>
                <a:rPr lang="en-US" sz="1400" dirty="0" err="1">
                  <a:solidFill>
                    <a:schemeClr val="bg1"/>
                  </a:solidFill>
                  <a:latin typeface="Courier New" panose="02070309020205020404" pitchFamily="49" charset="0"/>
                </a:rPr>
                <a:t>median_house_value</a:t>
              </a:r>
              <a:r>
                <a:rPr lang="en-US" sz="1400" dirty="0">
                  <a:solidFill>
                    <a:schemeClr val="bg1"/>
                  </a:solidFill>
                  <a:latin typeface="Courier New" panose="02070309020205020404" pitchFamily="49" charset="0"/>
                </a:rPr>
                <a:t> </a:t>
              </a:r>
              <a:endParaRPr lang="en-SG" dirty="0"/>
            </a:p>
          </p:txBody>
        </p:sp>
      </p:grpSp>
      <p:grpSp>
        <p:nvGrpSpPr>
          <p:cNvPr id="16" name="Group 15">
            <a:extLst>
              <a:ext uri="{FF2B5EF4-FFF2-40B4-BE49-F238E27FC236}">
                <a16:creationId xmlns:a16="http://schemas.microsoft.com/office/drawing/2014/main" id="{BC9AFCE1-7092-30C5-113E-A21527D39441}"/>
              </a:ext>
            </a:extLst>
          </p:cNvPr>
          <p:cNvGrpSpPr/>
          <p:nvPr/>
        </p:nvGrpSpPr>
        <p:grpSpPr>
          <a:xfrm>
            <a:off x="8066135" y="4491410"/>
            <a:ext cx="3704522" cy="1891760"/>
            <a:chOff x="8066135" y="4491410"/>
            <a:chExt cx="3704522" cy="1891760"/>
          </a:xfrm>
        </p:grpSpPr>
        <p:sp>
          <p:nvSpPr>
            <p:cNvPr id="15" name="Left Brace 14">
              <a:extLst>
                <a:ext uri="{FF2B5EF4-FFF2-40B4-BE49-F238E27FC236}">
                  <a16:creationId xmlns:a16="http://schemas.microsoft.com/office/drawing/2014/main" id="{896D3FD5-E9C3-8372-1B92-68701B9550A0}"/>
                </a:ext>
              </a:extLst>
            </p:cNvPr>
            <p:cNvSpPr/>
            <p:nvPr/>
          </p:nvSpPr>
          <p:spPr>
            <a:xfrm rot="5400000">
              <a:off x="10730412" y="4963137"/>
              <a:ext cx="409487" cy="1671003"/>
            </a:xfrm>
            <a:prstGeom prst="leftBrace">
              <a:avLst/>
            </a:pr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en-SG"/>
            </a:p>
          </p:txBody>
        </p:sp>
        <p:pic>
          <p:nvPicPr>
            <p:cNvPr id="1028" name="Picture 4" descr="Characteristics Of Normal Distribution - Normal distribution curve ...">
              <a:extLst>
                <a:ext uri="{FF2B5EF4-FFF2-40B4-BE49-F238E27FC236}">
                  <a16:creationId xmlns:a16="http://schemas.microsoft.com/office/drawing/2014/main" id="{FBDCBFF6-B27D-7A03-C9F8-C2EB3C56361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66135" y="4491410"/>
              <a:ext cx="2298778" cy="189176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88101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986"/>
                                        </p:tgtEl>
                                        <p:attrNameLst>
                                          <p:attrName>style.visibility</p:attrName>
                                        </p:attrNameLst>
                                      </p:cBhvr>
                                      <p:to>
                                        <p:strVal val="visible"/>
                                      </p:to>
                                    </p:set>
                                    <p:animEffect transition="in" filter="fade">
                                      <p:cBhvr>
                                        <p:cTn id="7" dur="500"/>
                                        <p:tgtEl>
                                          <p:spTgt spid="986"/>
                                        </p:tgtEl>
                                      </p:cBhvr>
                                    </p:animEffect>
                                  </p:childTnLst>
                                </p:cTn>
                              </p:par>
                              <p:par>
                                <p:cTn id="8" presetID="1"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arn(inVertical)">
                                      <p:cBhvr>
                                        <p:cTn id="24" dur="500"/>
                                        <p:tgtEl>
                                          <p:spTgt spid="4"/>
                                        </p:tgtEl>
                                      </p:cBhvr>
                                    </p:animEffect>
                                  </p:childTnLst>
                                </p:cTn>
                              </p:par>
                              <p:par>
                                <p:cTn id="25" presetID="16" presetClass="entr" presetSubtype="21"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arn(inVertical)">
                                      <p:cBhvr>
                                        <p:cTn id="27" dur="500"/>
                                        <p:tgtEl>
                                          <p:spTgt spid="6"/>
                                        </p:tgtEl>
                                      </p:cBhvr>
                                    </p:animEffect>
                                  </p:childTnLst>
                                </p:cTn>
                              </p:par>
                              <p:par>
                                <p:cTn id="28" presetID="16" presetClass="entr" presetSubtype="21" fill="hold"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barn(inVertical)">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1000"/>
                                        <p:tgtEl>
                                          <p:spTgt spid="46"/>
                                        </p:tgtEl>
                                      </p:cBhvr>
                                    </p:animEffect>
                                    <p:anim calcmode="lin" valueType="num">
                                      <p:cBhvr>
                                        <p:cTn id="36" dur="1000" fill="hold"/>
                                        <p:tgtEl>
                                          <p:spTgt spid="46"/>
                                        </p:tgtEl>
                                        <p:attrNameLst>
                                          <p:attrName>ppt_x</p:attrName>
                                        </p:attrNameLst>
                                      </p:cBhvr>
                                      <p:tavLst>
                                        <p:tav tm="0">
                                          <p:val>
                                            <p:strVal val="#ppt_x"/>
                                          </p:val>
                                        </p:tav>
                                        <p:tav tm="100000">
                                          <p:val>
                                            <p:strVal val="#ppt_x"/>
                                          </p:val>
                                        </p:tav>
                                      </p:tavLst>
                                    </p:anim>
                                    <p:anim calcmode="lin" valueType="num">
                                      <p:cBhvr>
                                        <p:cTn id="37"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47"/>
                                        </p:tgtEl>
                                        <p:attrNameLst>
                                          <p:attrName>style.visibility</p:attrName>
                                        </p:attrNameLst>
                                      </p:cBhvr>
                                      <p:to>
                                        <p:strVal val="visible"/>
                                      </p:to>
                                    </p:set>
                                    <p:anim calcmode="lin" valueType="num">
                                      <p:cBhvr additive="base">
                                        <p:cTn id="42" dur="500" fill="hold"/>
                                        <p:tgtEl>
                                          <p:spTgt spid="47"/>
                                        </p:tgtEl>
                                        <p:attrNameLst>
                                          <p:attrName>ppt_x</p:attrName>
                                        </p:attrNameLst>
                                      </p:cBhvr>
                                      <p:tavLst>
                                        <p:tav tm="0">
                                          <p:val>
                                            <p:strVal val="#ppt_x"/>
                                          </p:val>
                                        </p:tav>
                                        <p:tav tm="100000">
                                          <p:val>
                                            <p:strVal val="#ppt_x"/>
                                          </p:val>
                                        </p:tav>
                                      </p:tavLst>
                                    </p:anim>
                                    <p:anim calcmode="lin" valueType="num">
                                      <p:cBhvr additive="base">
                                        <p:cTn id="43" dur="500" fill="hold"/>
                                        <p:tgtEl>
                                          <p:spTgt spid="47"/>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48"/>
                                        </p:tgtEl>
                                        <p:attrNameLst>
                                          <p:attrName>style.visibility</p:attrName>
                                        </p:attrNameLst>
                                      </p:cBhvr>
                                      <p:to>
                                        <p:strVal val="visible"/>
                                      </p:to>
                                    </p:set>
                                    <p:anim calcmode="lin" valueType="num">
                                      <p:cBhvr additive="base">
                                        <p:cTn id="46" dur="500" fill="hold"/>
                                        <p:tgtEl>
                                          <p:spTgt spid="48"/>
                                        </p:tgtEl>
                                        <p:attrNameLst>
                                          <p:attrName>ppt_x</p:attrName>
                                        </p:attrNameLst>
                                      </p:cBhvr>
                                      <p:tavLst>
                                        <p:tav tm="0">
                                          <p:val>
                                            <p:strVal val="#ppt_x"/>
                                          </p:val>
                                        </p:tav>
                                        <p:tav tm="100000">
                                          <p:val>
                                            <p:strVal val="#ppt_x"/>
                                          </p:val>
                                        </p:tav>
                                      </p:tavLst>
                                    </p:anim>
                                    <p:anim calcmode="lin" valueType="num">
                                      <p:cBhvr additive="base">
                                        <p:cTn id="47" dur="500" fill="hold"/>
                                        <p:tgtEl>
                                          <p:spTgt spid="48"/>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 calcmode="lin" valueType="num">
                                      <p:cBhvr additive="base">
                                        <p:cTn id="50" dur="500" fill="hold"/>
                                        <p:tgtEl>
                                          <p:spTgt spid="52"/>
                                        </p:tgtEl>
                                        <p:attrNameLst>
                                          <p:attrName>ppt_x</p:attrName>
                                        </p:attrNameLst>
                                      </p:cBhvr>
                                      <p:tavLst>
                                        <p:tav tm="0">
                                          <p:val>
                                            <p:strVal val="#ppt_x"/>
                                          </p:val>
                                        </p:tav>
                                        <p:tav tm="100000">
                                          <p:val>
                                            <p:strVal val="#ppt_x"/>
                                          </p:val>
                                        </p:tav>
                                      </p:tavLst>
                                    </p:anim>
                                    <p:anim calcmode="lin" valueType="num">
                                      <p:cBhvr additive="base">
                                        <p:cTn id="51"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1000"/>
                                        <p:tgtEl>
                                          <p:spTgt spid="55"/>
                                        </p:tgtEl>
                                      </p:cBhvr>
                                    </p:animEffect>
                                    <p:anim calcmode="lin" valueType="num">
                                      <p:cBhvr>
                                        <p:cTn id="57" dur="1000" fill="hold"/>
                                        <p:tgtEl>
                                          <p:spTgt spid="55"/>
                                        </p:tgtEl>
                                        <p:attrNameLst>
                                          <p:attrName>ppt_x</p:attrName>
                                        </p:attrNameLst>
                                      </p:cBhvr>
                                      <p:tavLst>
                                        <p:tav tm="0">
                                          <p:val>
                                            <p:strVal val="#ppt_x"/>
                                          </p:val>
                                        </p:tav>
                                        <p:tav tm="100000">
                                          <p:val>
                                            <p:strVal val="#ppt_x"/>
                                          </p:val>
                                        </p:tav>
                                      </p:tavLst>
                                    </p:anim>
                                    <p:anim calcmode="lin" valueType="num">
                                      <p:cBhvr>
                                        <p:cTn id="58" dur="1000" fill="hold"/>
                                        <p:tgtEl>
                                          <p:spTgt spid="55"/>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54"/>
                                        </p:tgtEl>
                                        <p:attrNameLst>
                                          <p:attrName>style.visibility</p:attrName>
                                        </p:attrNameLst>
                                      </p:cBhvr>
                                      <p:to>
                                        <p:strVal val="visible"/>
                                      </p:to>
                                    </p:set>
                                    <p:animEffect transition="in" filter="fade">
                                      <p:cBhvr>
                                        <p:cTn id="61" dur="1000"/>
                                        <p:tgtEl>
                                          <p:spTgt spid="54"/>
                                        </p:tgtEl>
                                      </p:cBhvr>
                                    </p:animEffect>
                                    <p:anim calcmode="lin" valueType="num">
                                      <p:cBhvr>
                                        <p:cTn id="62" dur="1000" fill="hold"/>
                                        <p:tgtEl>
                                          <p:spTgt spid="54"/>
                                        </p:tgtEl>
                                        <p:attrNameLst>
                                          <p:attrName>ppt_x</p:attrName>
                                        </p:attrNameLst>
                                      </p:cBhvr>
                                      <p:tavLst>
                                        <p:tav tm="0">
                                          <p:val>
                                            <p:strVal val="#ppt_x"/>
                                          </p:val>
                                        </p:tav>
                                        <p:tav tm="100000">
                                          <p:val>
                                            <p:strVal val="#ppt_x"/>
                                          </p:val>
                                        </p:tav>
                                      </p:tavLst>
                                    </p:anim>
                                    <p:anim calcmode="lin" valueType="num">
                                      <p:cBhvr>
                                        <p:cTn id="63"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59"/>
                                        </p:tgtEl>
                                        <p:attrNameLst>
                                          <p:attrName>style.visibility</p:attrName>
                                        </p:attrNameLst>
                                      </p:cBhvr>
                                      <p:to>
                                        <p:strVal val="visible"/>
                                      </p:to>
                                    </p:set>
                                    <p:animEffect transition="in" filter="fade">
                                      <p:cBhvr>
                                        <p:cTn id="68" dur="1000"/>
                                        <p:tgtEl>
                                          <p:spTgt spid="59"/>
                                        </p:tgtEl>
                                      </p:cBhvr>
                                    </p:animEffect>
                                    <p:anim calcmode="lin" valueType="num">
                                      <p:cBhvr>
                                        <p:cTn id="69" dur="1000" fill="hold"/>
                                        <p:tgtEl>
                                          <p:spTgt spid="59"/>
                                        </p:tgtEl>
                                        <p:attrNameLst>
                                          <p:attrName>ppt_x</p:attrName>
                                        </p:attrNameLst>
                                      </p:cBhvr>
                                      <p:tavLst>
                                        <p:tav tm="0">
                                          <p:val>
                                            <p:strVal val="#ppt_x"/>
                                          </p:val>
                                        </p:tav>
                                        <p:tav tm="100000">
                                          <p:val>
                                            <p:strVal val="#ppt_x"/>
                                          </p:val>
                                        </p:tav>
                                      </p:tavLst>
                                    </p:anim>
                                    <p:anim calcmode="lin" valueType="num">
                                      <p:cBhvr>
                                        <p:cTn id="70" dur="1000" fill="hold"/>
                                        <p:tgtEl>
                                          <p:spTgt spid="59"/>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60"/>
                                        </p:tgtEl>
                                        <p:attrNameLst>
                                          <p:attrName>style.visibility</p:attrName>
                                        </p:attrNameLst>
                                      </p:cBhvr>
                                      <p:to>
                                        <p:strVal val="visible"/>
                                      </p:to>
                                    </p:set>
                                    <p:animEffect transition="in" filter="fade">
                                      <p:cBhvr>
                                        <p:cTn id="73" dur="1000"/>
                                        <p:tgtEl>
                                          <p:spTgt spid="60"/>
                                        </p:tgtEl>
                                      </p:cBhvr>
                                    </p:animEffect>
                                    <p:anim calcmode="lin" valueType="num">
                                      <p:cBhvr>
                                        <p:cTn id="74" dur="1000" fill="hold"/>
                                        <p:tgtEl>
                                          <p:spTgt spid="60"/>
                                        </p:tgtEl>
                                        <p:attrNameLst>
                                          <p:attrName>ppt_x</p:attrName>
                                        </p:attrNameLst>
                                      </p:cBhvr>
                                      <p:tavLst>
                                        <p:tav tm="0">
                                          <p:val>
                                            <p:strVal val="#ppt_x"/>
                                          </p:val>
                                        </p:tav>
                                        <p:tav tm="100000">
                                          <p:val>
                                            <p:strVal val="#ppt_x"/>
                                          </p:val>
                                        </p:tav>
                                      </p:tavLst>
                                    </p:anim>
                                    <p:anim calcmode="lin" valueType="num">
                                      <p:cBhvr>
                                        <p:cTn id="75" dur="1000" fill="hold"/>
                                        <p:tgtEl>
                                          <p:spTgt spid="60"/>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968"/>
                                        </p:tgtEl>
                                        <p:attrNameLst>
                                          <p:attrName>style.visibility</p:attrName>
                                        </p:attrNameLst>
                                      </p:cBhvr>
                                      <p:to>
                                        <p:strVal val="visible"/>
                                      </p:to>
                                    </p:set>
                                    <p:animEffect transition="in" filter="fade">
                                      <p:cBhvr>
                                        <p:cTn id="78" dur="1000"/>
                                        <p:tgtEl>
                                          <p:spTgt spid="968"/>
                                        </p:tgtEl>
                                      </p:cBhvr>
                                    </p:animEffect>
                                    <p:anim calcmode="lin" valueType="num">
                                      <p:cBhvr>
                                        <p:cTn id="79" dur="1000" fill="hold"/>
                                        <p:tgtEl>
                                          <p:spTgt spid="968"/>
                                        </p:tgtEl>
                                        <p:attrNameLst>
                                          <p:attrName>ppt_x</p:attrName>
                                        </p:attrNameLst>
                                      </p:cBhvr>
                                      <p:tavLst>
                                        <p:tav tm="0">
                                          <p:val>
                                            <p:strVal val="#ppt_x"/>
                                          </p:val>
                                        </p:tav>
                                        <p:tav tm="100000">
                                          <p:val>
                                            <p:strVal val="#ppt_x"/>
                                          </p:val>
                                        </p:tav>
                                      </p:tavLst>
                                    </p:anim>
                                    <p:anim calcmode="lin" valueType="num">
                                      <p:cBhvr>
                                        <p:cTn id="80" dur="1000" fill="hold"/>
                                        <p:tgtEl>
                                          <p:spTgt spid="968"/>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963"/>
                                        </p:tgtEl>
                                        <p:attrNameLst>
                                          <p:attrName>style.visibility</p:attrName>
                                        </p:attrNameLst>
                                      </p:cBhvr>
                                      <p:to>
                                        <p:strVal val="visible"/>
                                      </p:to>
                                    </p:set>
                                    <p:animEffect transition="in" filter="fade">
                                      <p:cBhvr>
                                        <p:cTn id="83" dur="1000"/>
                                        <p:tgtEl>
                                          <p:spTgt spid="963"/>
                                        </p:tgtEl>
                                      </p:cBhvr>
                                    </p:animEffect>
                                    <p:anim calcmode="lin" valueType="num">
                                      <p:cBhvr>
                                        <p:cTn id="84" dur="1000" fill="hold"/>
                                        <p:tgtEl>
                                          <p:spTgt spid="963"/>
                                        </p:tgtEl>
                                        <p:attrNameLst>
                                          <p:attrName>ppt_x</p:attrName>
                                        </p:attrNameLst>
                                      </p:cBhvr>
                                      <p:tavLst>
                                        <p:tav tm="0">
                                          <p:val>
                                            <p:strVal val="#ppt_x"/>
                                          </p:val>
                                        </p:tav>
                                        <p:tav tm="100000">
                                          <p:val>
                                            <p:strVal val="#ppt_x"/>
                                          </p:val>
                                        </p:tav>
                                      </p:tavLst>
                                    </p:anim>
                                    <p:anim calcmode="lin" valueType="num">
                                      <p:cBhvr>
                                        <p:cTn id="85" dur="1000" fill="hold"/>
                                        <p:tgtEl>
                                          <p:spTgt spid="963"/>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970"/>
                                        </p:tgtEl>
                                        <p:attrNameLst>
                                          <p:attrName>style.visibility</p:attrName>
                                        </p:attrNameLst>
                                      </p:cBhvr>
                                      <p:to>
                                        <p:strVal val="visible"/>
                                      </p:to>
                                    </p:set>
                                    <p:animEffect transition="in" filter="fade">
                                      <p:cBhvr>
                                        <p:cTn id="88" dur="1000"/>
                                        <p:tgtEl>
                                          <p:spTgt spid="970"/>
                                        </p:tgtEl>
                                      </p:cBhvr>
                                    </p:animEffect>
                                    <p:anim calcmode="lin" valueType="num">
                                      <p:cBhvr>
                                        <p:cTn id="89" dur="1000" fill="hold"/>
                                        <p:tgtEl>
                                          <p:spTgt spid="970"/>
                                        </p:tgtEl>
                                        <p:attrNameLst>
                                          <p:attrName>ppt_x</p:attrName>
                                        </p:attrNameLst>
                                      </p:cBhvr>
                                      <p:tavLst>
                                        <p:tav tm="0">
                                          <p:val>
                                            <p:strVal val="#ppt_x"/>
                                          </p:val>
                                        </p:tav>
                                        <p:tav tm="100000">
                                          <p:val>
                                            <p:strVal val="#ppt_x"/>
                                          </p:val>
                                        </p:tav>
                                      </p:tavLst>
                                    </p:anim>
                                    <p:anim calcmode="lin" valueType="num">
                                      <p:cBhvr>
                                        <p:cTn id="90" dur="1000" fill="hold"/>
                                        <p:tgtEl>
                                          <p:spTgt spid="970"/>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nodeType="clickEffect">
                                  <p:stCondLst>
                                    <p:cond delay="0"/>
                                  </p:stCondLst>
                                  <p:childTnLst>
                                    <p:set>
                                      <p:cBhvr>
                                        <p:cTn id="94" dur="1" fill="hold">
                                          <p:stCondLst>
                                            <p:cond delay="0"/>
                                          </p:stCondLst>
                                        </p:cTn>
                                        <p:tgtEl>
                                          <p:spTgt spid="5"/>
                                        </p:tgtEl>
                                        <p:attrNameLst>
                                          <p:attrName>style.visibility</p:attrName>
                                        </p:attrNameLst>
                                      </p:cBhvr>
                                      <p:to>
                                        <p:strVal val="visible"/>
                                      </p:to>
                                    </p:set>
                                    <p:anim calcmode="lin" valueType="num">
                                      <p:cBhvr additive="base">
                                        <p:cTn id="95" dur="500" fill="hold"/>
                                        <p:tgtEl>
                                          <p:spTgt spid="5"/>
                                        </p:tgtEl>
                                        <p:attrNameLst>
                                          <p:attrName>ppt_x</p:attrName>
                                        </p:attrNameLst>
                                      </p:cBhvr>
                                      <p:tavLst>
                                        <p:tav tm="0">
                                          <p:val>
                                            <p:strVal val="#ppt_x"/>
                                          </p:val>
                                        </p:tav>
                                        <p:tav tm="100000">
                                          <p:val>
                                            <p:strVal val="#ppt_x"/>
                                          </p:val>
                                        </p:tav>
                                      </p:tavLst>
                                    </p:anim>
                                    <p:anim calcmode="lin" valueType="num">
                                      <p:cBhvr additive="base">
                                        <p:cTn id="9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42" presetClass="entr" presetSubtype="0" fill="hold" nodeType="clickEffect">
                                  <p:stCondLst>
                                    <p:cond delay="0"/>
                                  </p:stCondLst>
                                  <p:childTnLst>
                                    <p:set>
                                      <p:cBhvr>
                                        <p:cTn id="100" dur="1" fill="hold">
                                          <p:stCondLst>
                                            <p:cond delay="0"/>
                                          </p:stCondLst>
                                        </p:cTn>
                                        <p:tgtEl>
                                          <p:spTgt spid="16"/>
                                        </p:tgtEl>
                                        <p:attrNameLst>
                                          <p:attrName>style.visibility</p:attrName>
                                        </p:attrNameLst>
                                      </p:cBhvr>
                                      <p:to>
                                        <p:strVal val="visible"/>
                                      </p:to>
                                    </p:set>
                                    <p:animEffect transition="in" filter="fade">
                                      <p:cBhvr>
                                        <p:cTn id="101" dur="1000"/>
                                        <p:tgtEl>
                                          <p:spTgt spid="16"/>
                                        </p:tgtEl>
                                      </p:cBhvr>
                                    </p:animEffect>
                                    <p:anim calcmode="lin" valueType="num">
                                      <p:cBhvr>
                                        <p:cTn id="102" dur="1000" fill="hold"/>
                                        <p:tgtEl>
                                          <p:spTgt spid="16"/>
                                        </p:tgtEl>
                                        <p:attrNameLst>
                                          <p:attrName>ppt_x</p:attrName>
                                        </p:attrNameLst>
                                      </p:cBhvr>
                                      <p:tavLst>
                                        <p:tav tm="0">
                                          <p:val>
                                            <p:strVal val="#ppt_x"/>
                                          </p:val>
                                        </p:tav>
                                        <p:tav tm="100000">
                                          <p:val>
                                            <p:strVal val="#ppt_x"/>
                                          </p:val>
                                        </p:tav>
                                      </p:tavLst>
                                    </p:anim>
                                    <p:anim calcmode="lin" valueType="num">
                                      <p:cBhvr>
                                        <p:cTn id="10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6" grpId="0"/>
      <p:bldP spid="52" grpId="0"/>
      <p:bldP spid="59" grpId="0" animBg="1"/>
      <p:bldP spid="60" grpId="0" animBg="1"/>
      <p:bldP spid="97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199"/>
          <p:cNvSpPr/>
          <p:nvPr/>
        </p:nvSpPr>
        <p:spPr>
          <a:xfrm>
            <a:off x="0" y="43543"/>
            <a:ext cx="12119428" cy="6771203"/>
          </a:xfrm>
          <a:prstGeom prst="rect">
            <a:avLst/>
          </a:prstGeom>
          <a:noFill/>
          <a:ln w="155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987" name="Google Shape;987;p199"/>
          <p:cNvPicPr preferRelativeResize="0"/>
          <p:nvPr/>
        </p:nvPicPr>
        <p:blipFill rotWithShape="1">
          <a:blip r:embed="rId3">
            <a:alphaModFix/>
          </a:blip>
          <a:srcRect/>
          <a:stretch/>
        </p:blipFill>
        <p:spPr>
          <a:xfrm>
            <a:off x="11008256" y="6257138"/>
            <a:ext cx="838738" cy="544412"/>
          </a:xfrm>
          <a:prstGeom prst="rect">
            <a:avLst/>
          </a:prstGeom>
          <a:noFill/>
          <a:ln>
            <a:noFill/>
          </a:ln>
        </p:spPr>
      </p:pic>
      <p:pic>
        <p:nvPicPr>
          <p:cNvPr id="988" name="Google Shape;988;p199"/>
          <p:cNvPicPr preferRelativeResize="0"/>
          <p:nvPr/>
        </p:nvPicPr>
        <p:blipFill rotWithShape="1">
          <a:blip r:embed="rId4">
            <a:alphaModFix/>
          </a:blip>
          <a:srcRect/>
          <a:stretch/>
        </p:blipFill>
        <p:spPr>
          <a:xfrm>
            <a:off x="11035437" y="101511"/>
            <a:ext cx="904018" cy="139080"/>
          </a:xfrm>
          <a:prstGeom prst="rect">
            <a:avLst/>
          </a:prstGeom>
          <a:noFill/>
          <a:ln>
            <a:noFill/>
          </a:ln>
        </p:spPr>
      </p:pic>
      <p:grpSp>
        <p:nvGrpSpPr>
          <p:cNvPr id="4" name="Group 3">
            <a:extLst>
              <a:ext uri="{FF2B5EF4-FFF2-40B4-BE49-F238E27FC236}">
                <a16:creationId xmlns:a16="http://schemas.microsoft.com/office/drawing/2014/main" id="{75488B06-3A69-B61E-B727-47BFE2298192}"/>
              </a:ext>
            </a:extLst>
          </p:cNvPr>
          <p:cNvGrpSpPr/>
          <p:nvPr/>
        </p:nvGrpSpPr>
        <p:grpSpPr>
          <a:xfrm>
            <a:off x="67243" y="3054983"/>
            <a:ext cx="1196781" cy="3594915"/>
            <a:chOff x="67243" y="3054983"/>
            <a:chExt cx="1196781" cy="3594915"/>
          </a:xfrm>
        </p:grpSpPr>
        <p:pic>
          <p:nvPicPr>
            <p:cNvPr id="54" name="Picture 53">
              <a:extLst>
                <a:ext uri="{FF2B5EF4-FFF2-40B4-BE49-F238E27FC236}">
                  <a16:creationId xmlns:a16="http://schemas.microsoft.com/office/drawing/2014/main" id="{8071CAE4-2358-B219-6723-7A2BC069B3EA}"/>
                </a:ext>
              </a:extLst>
            </p:cNvPr>
            <p:cNvPicPr>
              <a:picLocks noChangeAspect="1"/>
            </p:cNvPicPr>
            <p:nvPr/>
          </p:nvPicPr>
          <p:blipFill rotWithShape="1">
            <a:blip r:embed="rId5"/>
            <a:srcRect l="69878" t="41319" r="13171"/>
            <a:stretch/>
          </p:blipFill>
          <p:spPr>
            <a:xfrm>
              <a:off x="67243" y="3054983"/>
              <a:ext cx="1196781" cy="3594915"/>
            </a:xfrm>
            <a:prstGeom prst="rect">
              <a:avLst/>
            </a:prstGeom>
          </p:spPr>
        </p:pic>
        <p:sp>
          <p:nvSpPr>
            <p:cNvPr id="60" name="Rectangle 59">
              <a:extLst>
                <a:ext uri="{FF2B5EF4-FFF2-40B4-BE49-F238E27FC236}">
                  <a16:creationId xmlns:a16="http://schemas.microsoft.com/office/drawing/2014/main" id="{B8693A1A-A1E0-CABE-425E-343636040808}"/>
                </a:ext>
              </a:extLst>
            </p:cNvPr>
            <p:cNvSpPr/>
            <p:nvPr/>
          </p:nvSpPr>
          <p:spPr>
            <a:xfrm rot="5400000">
              <a:off x="752925" y="4333260"/>
              <a:ext cx="320965" cy="396431"/>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3" name="Group 2">
            <a:extLst>
              <a:ext uri="{FF2B5EF4-FFF2-40B4-BE49-F238E27FC236}">
                <a16:creationId xmlns:a16="http://schemas.microsoft.com/office/drawing/2014/main" id="{32C753BD-2728-D920-0751-3622BCC47A8A}"/>
              </a:ext>
            </a:extLst>
          </p:cNvPr>
          <p:cNvGrpSpPr/>
          <p:nvPr/>
        </p:nvGrpSpPr>
        <p:grpSpPr>
          <a:xfrm>
            <a:off x="192203" y="244711"/>
            <a:ext cx="11629572" cy="2645424"/>
            <a:chOff x="192203" y="244711"/>
            <a:chExt cx="11629572" cy="2645424"/>
          </a:xfrm>
        </p:grpSpPr>
        <p:sp>
          <p:nvSpPr>
            <p:cNvPr id="990" name="Google Shape;990;p199"/>
            <p:cNvSpPr txBox="1"/>
            <p:nvPr/>
          </p:nvSpPr>
          <p:spPr>
            <a:xfrm>
              <a:off x="297653" y="244711"/>
              <a:ext cx="11524122" cy="447064"/>
            </a:xfrm>
            <a:prstGeom prst="rect">
              <a:avLst/>
            </a:prstGeom>
            <a:noFill/>
            <a:ln>
              <a:noFill/>
            </a:ln>
          </p:spPr>
          <p:txBody>
            <a:bodyPr spcFirstLastPara="1" wrap="square" lIns="91425" tIns="45700" rIns="91425" bIns="45700" anchor="t" anchorCtr="0">
              <a:noAutofit/>
            </a:bodyPr>
            <a:lstStyle/>
            <a:p>
              <a:pPr marL="0" marR="0" lvl="0" indent="0" algn="l" rtl="0">
                <a:lnSpc>
                  <a:spcPct val="70000"/>
                </a:lnSpc>
                <a:spcBef>
                  <a:spcPts val="0"/>
                </a:spcBef>
                <a:spcAft>
                  <a:spcPts val="0"/>
                </a:spcAft>
                <a:buClr>
                  <a:srgbClr val="FFFFFF"/>
                </a:buClr>
                <a:buSzPts val="4995"/>
                <a:buFont typeface="Raleway"/>
                <a:buNone/>
              </a:pPr>
              <a:r>
                <a:rPr lang="en-GB" sz="3600" b="1" i="0" u="none" strike="noStrike" cap="none" dirty="0">
                  <a:solidFill>
                    <a:srgbClr val="FFFFFF"/>
                  </a:solidFill>
                  <a:latin typeface="Raleway"/>
                  <a:ea typeface="Raleway"/>
                  <a:cs typeface="Raleway"/>
                  <a:sym typeface="Raleway"/>
                </a:rPr>
                <a:t>Process Flow </a:t>
              </a:r>
              <a:r>
                <a:rPr lang="en-GB" sz="3600" b="1" i="0" u="none" strike="noStrike" cap="none" dirty="0">
                  <a:solidFill>
                    <a:srgbClr val="FFFFFF"/>
                  </a:solidFill>
                  <a:latin typeface="Raleway"/>
                  <a:ea typeface="Raleway"/>
                  <a:cs typeface="Raleway"/>
                  <a:sym typeface="Wingdings" panose="05000000000000000000" pitchFamily="2" charset="2"/>
                </a:rPr>
                <a:t> Assumptions</a:t>
              </a:r>
              <a:endParaRPr sz="3600" b="1" i="0" u="none" strike="noStrike" cap="none" dirty="0">
                <a:solidFill>
                  <a:srgbClr val="FFFFFF"/>
                </a:solidFill>
                <a:latin typeface="Raleway"/>
                <a:ea typeface="Raleway"/>
                <a:cs typeface="Raleway"/>
                <a:sym typeface="Raleway"/>
              </a:endParaRPr>
            </a:p>
          </p:txBody>
        </p:sp>
        <p:pic>
          <p:nvPicPr>
            <p:cNvPr id="7" name="Picture 6">
              <a:extLst>
                <a:ext uri="{FF2B5EF4-FFF2-40B4-BE49-F238E27FC236}">
                  <a16:creationId xmlns:a16="http://schemas.microsoft.com/office/drawing/2014/main" id="{610006B2-A145-EDB5-A589-A45A2F608D92}"/>
                </a:ext>
              </a:extLst>
            </p:cNvPr>
            <p:cNvPicPr>
              <a:picLocks noChangeAspect="1"/>
            </p:cNvPicPr>
            <p:nvPr/>
          </p:nvPicPr>
          <p:blipFill>
            <a:blip r:embed="rId6"/>
            <a:stretch>
              <a:fillRect/>
            </a:stretch>
          </p:blipFill>
          <p:spPr>
            <a:xfrm>
              <a:off x="192203" y="727108"/>
              <a:ext cx="2493738" cy="2163027"/>
            </a:xfrm>
            <a:prstGeom prst="rect">
              <a:avLst/>
            </a:prstGeom>
          </p:spPr>
        </p:pic>
        <p:cxnSp>
          <p:nvCxnSpPr>
            <p:cNvPr id="964" name="Straight Arrow Connector 963">
              <a:extLst>
                <a:ext uri="{FF2B5EF4-FFF2-40B4-BE49-F238E27FC236}">
                  <a16:creationId xmlns:a16="http://schemas.microsoft.com/office/drawing/2014/main" id="{2D810CDD-66ED-1E4E-6BBD-8A3A2EAE64C6}"/>
                </a:ext>
              </a:extLst>
            </p:cNvPr>
            <p:cNvCxnSpPr>
              <a:cxnSpLocks/>
            </p:cNvCxnSpPr>
            <p:nvPr/>
          </p:nvCxnSpPr>
          <p:spPr>
            <a:xfrm flipV="1">
              <a:off x="2685941" y="1157591"/>
              <a:ext cx="1049480" cy="1488332"/>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970" name="TextBox 969">
              <a:extLst>
                <a:ext uri="{FF2B5EF4-FFF2-40B4-BE49-F238E27FC236}">
                  <a16:creationId xmlns:a16="http://schemas.microsoft.com/office/drawing/2014/main" id="{DD405451-0C0B-AF3D-EB0A-A5B975EA9EE5}"/>
                </a:ext>
              </a:extLst>
            </p:cNvPr>
            <p:cNvSpPr txBox="1"/>
            <p:nvPr/>
          </p:nvSpPr>
          <p:spPr>
            <a:xfrm>
              <a:off x="3813296" y="712375"/>
              <a:ext cx="3651406" cy="307777"/>
            </a:xfrm>
            <a:prstGeom prst="rect">
              <a:avLst/>
            </a:prstGeom>
            <a:noFill/>
          </p:spPr>
          <p:txBody>
            <a:bodyPr wrap="square" rtlCol="0">
              <a:spAutoFit/>
            </a:bodyPr>
            <a:lstStyle/>
            <a:p>
              <a:r>
                <a:rPr lang="en-US" dirty="0">
                  <a:solidFill>
                    <a:schemeClr val="accent1"/>
                  </a:solidFill>
                </a:rPr>
                <a:t>Univariant Linear Regression Model </a:t>
              </a:r>
              <a:endParaRPr lang="en-SG" dirty="0">
                <a:solidFill>
                  <a:schemeClr val="accent1"/>
                </a:solidFill>
              </a:endParaRPr>
            </a:p>
          </p:txBody>
        </p:sp>
      </p:grpSp>
      <p:sp>
        <p:nvSpPr>
          <p:cNvPr id="5" name="TextBox 4">
            <a:extLst>
              <a:ext uri="{FF2B5EF4-FFF2-40B4-BE49-F238E27FC236}">
                <a16:creationId xmlns:a16="http://schemas.microsoft.com/office/drawing/2014/main" id="{A063B2A8-5433-13E0-FF27-080C4C0654AD}"/>
              </a:ext>
            </a:extLst>
          </p:cNvPr>
          <p:cNvSpPr txBox="1"/>
          <p:nvPr/>
        </p:nvSpPr>
        <p:spPr>
          <a:xfrm>
            <a:off x="3813296" y="936441"/>
            <a:ext cx="3434764" cy="523220"/>
          </a:xfrm>
          <a:prstGeom prst="rect">
            <a:avLst/>
          </a:prstGeom>
          <a:noFill/>
        </p:spPr>
        <p:txBody>
          <a:bodyPr wrap="square" rtlCol="0">
            <a:spAutoFit/>
          </a:bodyPr>
          <a:lstStyle/>
          <a:p>
            <a:r>
              <a:rPr lang="en-US" dirty="0">
                <a:solidFill>
                  <a:schemeClr val="accent1"/>
                </a:solidFill>
              </a:rPr>
              <a:t>Target Variable:- </a:t>
            </a:r>
            <a:r>
              <a:rPr lang="en-US" dirty="0" err="1">
                <a:solidFill>
                  <a:schemeClr val="accent1"/>
                </a:solidFill>
              </a:rPr>
              <a:t>median_house_value</a:t>
            </a:r>
            <a:r>
              <a:rPr lang="en-US" dirty="0">
                <a:solidFill>
                  <a:schemeClr val="accent1"/>
                </a:solidFill>
              </a:rPr>
              <a:t> </a:t>
            </a:r>
          </a:p>
          <a:p>
            <a:r>
              <a:rPr lang="en-US" dirty="0">
                <a:solidFill>
                  <a:schemeClr val="accent1"/>
                </a:solidFill>
              </a:rPr>
              <a:t>Predictor Variable:-median_income</a:t>
            </a:r>
            <a:endParaRPr lang="en-SG" dirty="0">
              <a:solidFill>
                <a:schemeClr val="accent1"/>
              </a:solidFill>
            </a:endParaRPr>
          </a:p>
        </p:txBody>
      </p:sp>
      <p:pic>
        <p:nvPicPr>
          <p:cNvPr id="10" name="Picture 9">
            <a:extLst>
              <a:ext uri="{FF2B5EF4-FFF2-40B4-BE49-F238E27FC236}">
                <a16:creationId xmlns:a16="http://schemas.microsoft.com/office/drawing/2014/main" id="{16C5696F-8489-A845-09D6-4627DF0B41AD}"/>
              </a:ext>
            </a:extLst>
          </p:cNvPr>
          <p:cNvPicPr>
            <a:picLocks noChangeAspect="1"/>
          </p:cNvPicPr>
          <p:nvPr/>
        </p:nvPicPr>
        <p:blipFill>
          <a:blip r:embed="rId7"/>
          <a:stretch>
            <a:fillRect/>
          </a:stretch>
        </p:blipFill>
        <p:spPr>
          <a:xfrm>
            <a:off x="1693538" y="3030490"/>
            <a:ext cx="4664541" cy="3488026"/>
          </a:xfrm>
          <a:prstGeom prst="rect">
            <a:avLst/>
          </a:prstGeom>
        </p:spPr>
      </p:pic>
      <p:sp>
        <p:nvSpPr>
          <p:cNvPr id="21" name="TextBox 20">
            <a:extLst>
              <a:ext uri="{FF2B5EF4-FFF2-40B4-BE49-F238E27FC236}">
                <a16:creationId xmlns:a16="http://schemas.microsoft.com/office/drawing/2014/main" id="{7C30B26A-7417-61CF-4765-925035D6889A}"/>
              </a:ext>
            </a:extLst>
          </p:cNvPr>
          <p:cNvSpPr txBox="1"/>
          <p:nvPr/>
        </p:nvSpPr>
        <p:spPr>
          <a:xfrm>
            <a:off x="5082989" y="1473828"/>
            <a:ext cx="6856466" cy="523220"/>
          </a:xfrm>
          <a:prstGeom prst="rect">
            <a:avLst/>
          </a:prstGeom>
          <a:noFill/>
          <a:ln>
            <a:solidFill>
              <a:srgbClr val="00B050"/>
            </a:solidFill>
          </a:ln>
        </p:spPr>
        <p:txBody>
          <a:bodyPr wrap="square" rtlCol="0">
            <a:spAutoFit/>
          </a:bodyPr>
          <a:lstStyle/>
          <a:p>
            <a:r>
              <a:rPr lang="en-US" dirty="0">
                <a:solidFill>
                  <a:schemeClr val="accent2"/>
                </a:solidFill>
              </a:rPr>
              <a:t>Regression carried out for both with and without outliers based on Z- Score = 3   </a:t>
            </a:r>
          </a:p>
          <a:p>
            <a:r>
              <a:rPr lang="en-US" dirty="0">
                <a:solidFill>
                  <a:schemeClr val="accent2"/>
                </a:solidFill>
              </a:rPr>
              <a:t>                                  (R squared–not  too much change)</a:t>
            </a:r>
            <a:endParaRPr lang="en-SG" dirty="0">
              <a:solidFill>
                <a:schemeClr val="accent2"/>
              </a:solidFill>
            </a:endParaRPr>
          </a:p>
        </p:txBody>
      </p:sp>
      <p:sp>
        <p:nvSpPr>
          <p:cNvPr id="24" name="TextBox 23">
            <a:extLst>
              <a:ext uri="{FF2B5EF4-FFF2-40B4-BE49-F238E27FC236}">
                <a16:creationId xmlns:a16="http://schemas.microsoft.com/office/drawing/2014/main" id="{0BF114CA-C027-21FD-4403-A489EE4BA307}"/>
              </a:ext>
            </a:extLst>
          </p:cNvPr>
          <p:cNvSpPr txBox="1"/>
          <p:nvPr/>
        </p:nvSpPr>
        <p:spPr>
          <a:xfrm>
            <a:off x="5082989" y="2209925"/>
            <a:ext cx="6856466" cy="307777"/>
          </a:xfrm>
          <a:prstGeom prst="rect">
            <a:avLst/>
          </a:prstGeom>
          <a:noFill/>
          <a:ln>
            <a:solidFill>
              <a:srgbClr val="00B050"/>
            </a:solidFill>
          </a:ln>
        </p:spPr>
        <p:txBody>
          <a:bodyPr wrap="square" rtlCol="0">
            <a:spAutoFit/>
          </a:bodyPr>
          <a:lstStyle/>
          <a:p>
            <a:r>
              <a:rPr lang="en-US" dirty="0">
                <a:solidFill>
                  <a:schemeClr val="accent2"/>
                </a:solidFill>
              </a:rPr>
              <a:t>                                           R-squared : 0.868 (without intercept)</a:t>
            </a:r>
            <a:endParaRPr lang="en-SG" dirty="0">
              <a:solidFill>
                <a:schemeClr val="accent2"/>
              </a:solidFill>
            </a:endParaRPr>
          </a:p>
        </p:txBody>
      </p:sp>
      <p:cxnSp>
        <p:nvCxnSpPr>
          <p:cNvPr id="29" name="Connector: Elbow 28">
            <a:extLst>
              <a:ext uri="{FF2B5EF4-FFF2-40B4-BE49-F238E27FC236}">
                <a16:creationId xmlns:a16="http://schemas.microsoft.com/office/drawing/2014/main" id="{7B6CCDE4-8DA1-E968-93FC-AA2CBB7A3233}"/>
              </a:ext>
            </a:extLst>
          </p:cNvPr>
          <p:cNvCxnSpPr>
            <a:stCxn id="60" idx="0"/>
          </p:cNvCxnSpPr>
          <p:nvPr/>
        </p:nvCxnSpPr>
        <p:spPr>
          <a:xfrm flipV="1">
            <a:off x="1111623" y="2339788"/>
            <a:ext cx="4984377" cy="2191688"/>
          </a:xfrm>
          <a:prstGeom prst="bentConnector3">
            <a:avLst>
              <a:gd name="adj1" fmla="val 5755"/>
            </a:avLst>
          </a:prstGeom>
          <a:ln w="28575">
            <a:prstDash val="sysDot"/>
            <a:tailEnd type="triangle"/>
          </a:ln>
        </p:spPr>
        <p:style>
          <a:lnRef idx="1">
            <a:schemeClr val="accent2"/>
          </a:lnRef>
          <a:fillRef idx="0">
            <a:schemeClr val="accent2"/>
          </a:fillRef>
          <a:effectRef idx="0">
            <a:schemeClr val="accent2"/>
          </a:effectRef>
          <a:fontRef idx="minor">
            <a:schemeClr val="tx1"/>
          </a:fontRef>
        </p:style>
      </p:cxnSp>
      <p:sp>
        <p:nvSpPr>
          <p:cNvPr id="2" name="TextBox 1">
            <a:extLst>
              <a:ext uri="{FF2B5EF4-FFF2-40B4-BE49-F238E27FC236}">
                <a16:creationId xmlns:a16="http://schemas.microsoft.com/office/drawing/2014/main" id="{0644D550-778B-573F-083E-DA441761F7C3}"/>
              </a:ext>
            </a:extLst>
          </p:cNvPr>
          <p:cNvSpPr txBox="1"/>
          <p:nvPr/>
        </p:nvSpPr>
        <p:spPr>
          <a:xfrm>
            <a:off x="0" y="94399"/>
            <a:ext cx="3256230" cy="523220"/>
          </a:xfrm>
          <a:prstGeom prst="rect">
            <a:avLst/>
          </a:prstGeom>
          <a:noFill/>
        </p:spPr>
        <p:txBody>
          <a:bodyPr wrap="square">
            <a:spAutoFit/>
          </a:bodyPr>
          <a:lstStyle/>
          <a:p>
            <a:pPr marL="285750" marR="0" lvl="0" indent="-285750" algn="l" rtl="0">
              <a:lnSpc>
                <a:spcPct val="100000"/>
              </a:lnSpc>
              <a:spcBef>
                <a:spcPts val="0"/>
              </a:spcBef>
              <a:spcAft>
                <a:spcPts val="0"/>
              </a:spcAft>
              <a:buClr>
                <a:srgbClr val="FFFFFF"/>
              </a:buClr>
              <a:buSzPts val="3200"/>
              <a:buFont typeface="Noto Sans Symbols"/>
              <a:buChar char="✔"/>
            </a:pPr>
            <a:r>
              <a:rPr lang="en-GB" sz="2800" b="1" dirty="0">
                <a:solidFill>
                  <a:srgbClr val="FFFFFF"/>
                </a:solidFill>
                <a:highlight>
                  <a:srgbClr val="808080"/>
                </a:highlight>
                <a:latin typeface="Raleway"/>
                <a:sym typeface="Raleway"/>
              </a:rPr>
              <a:t> </a:t>
            </a:r>
            <a:endParaRPr lang="en-GB" sz="2800" dirty="0">
              <a:highlight>
                <a:srgbClr val="808080"/>
              </a:highlight>
            </a:endParaRPr>
          </a:p>
        </p:txBody>
      </p:sp>
      <p:pic>
        <p:nvPicPr>
          <p:cNvPr id="8" name="Picture 7">
            <a:extLst>
              <a:ext uri="{FF2B5EF4-FFF2-40B4-BE49-F238E27FC236}">
                <a16:creationId xmlns:a16="http://schemas.microsoft.com/office/drawing/2014/main" id="{0B342A82-91C7-1198-3E05-1585854C0806}"/>
              </a:ext>
            </a:extLst>
          </p:cNvPr>
          <p:cNvPicPr>
            <a:picLocks noChangeAspect="1"/>
          </p:cNvPicPr>
          <p:nvPr/>
        </p:nvPicPr>
        <p:blipFill>
          <a:blip r:embed="rId8"/>
          <a:stretch>
            <a:fillRect/>
          </a:stretch>
        </p:blipFill>
        <p:spPr>
          <a:xfrm>
            <a:off x="6781969" y="3150024"/>
            <a:ext cx="4913568" cy="3107114"/>
          </a:xfrm>
          <a:prstGeom prst="rect">
            <a:avLst/>
          </a:prstGeom>
        </p:spPr>
      </p:pic>
      <p:sp>
        <p:nvSpPr>
          <p:cNvPr id="9" name="TextBox 8">
            <a:extLst>
              <a:ext uri="{FF2B5EF4-FFF2-40B4-BE49-F238E27FC236}">
                <a16:creationId xmlns:a16="http://schemas.microsoft.com/office/drawing/2014/main" id="{04E2DAAF-CDB2-65EF-5595-7C999BC44FAE}"/>
              </a:ext>
            </a:extLst>
          </p:cNvPr>
          <p:cNvSpPr txBox="1"/>
          <p:nvPr/>
        </p:nvSpPr>
        <p:spPr>
          <a:xfrm>
            <a:off x="6847108" y="2824784"/>
            <a:ext cx="4913568" cy="307777"/>
          </a:xfrm>
          <a:prstGeom prst="rect">
            <a:avLst/>
          </a:prstGeom>
          <a:noFill/>
        </p:spPr>
        <p:txBody>
          <a:bodyPr wrap="square" rtlCol="0">
            <a:spAutoFit/>
          </a:bodyPr>
          <a:lstStyle/>
          <a:p>
            <a:r>
              <a:rPr lang="en-US" dirty="0">
                <a:solidFill>
                  <a:schemeClr val="accent1">
                    <a:lumMod val="40000"/>
                    <a:lumOff val="60000"/>
                  </a:schemeClr>
                </a:solidFill>
                <a:highlight>
                  <a:srgbClr val="000000"/>
                </a:highlight>
              </a:rPr>
              <a:t>Insight: The richer you grow, your house value too grows </a:t>
            </a:r>
            <a:endParaRPr lang="en-SG" dirty="0">
              <a:solidFill>
                <a:schemeClr val="accent1">
                  <a:lumMod val="40000"/>
                  <a:lumOff val="60000"/>
                </a:schemeClr>
              </a:solidFill>
              <a:highlight>
                <a:srgbClr val="000000"/>
              </a:highlight>
            </a:endParaRPr>
          </a:p>
        </p:txBody>
      </p:sp>
    </p:spTree>
    <p:extLst>
      <p:ext uri="{BB962C8B-B14F-4D97-AF65-F5344CB8AC3E}">
        <p14:creationId xmlns:p14="http://schemas.microsoft.com/office/powerpoint/2010/main" val="366469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988"/>
                                        </p:tgtEl>
                                        <p:attrNameLst>
                                          <p:attrName>style.visibility</p:attrName>
                                        </p:attrNameLst>
                                      </p:cBhvr>
                                      <p:to>
                                        <p:strVal val="visible"/>
                                      </p:to>
                                    </p:set>
                                    <p:animEffect transition="in" filter="fade">
                                      <p:cBhvr>
                                        <p:cTn id="7" dur="500"/>
                                        <p:tgtEl>
                                          <p:spTgt spid="988"/>
                                        </p:tgtEl>
                                      </p:cBhvr>
                                    </p:animEffect>
                                  </p:childTnLst>
                                </p:cTn>
                              </p:par>
                              <p:par>
                                <p:cTn id="8" presetID="10" presetClass="entr" presetSubtype="0" fill="hold" nodeType="withEffect">
                                  <p:stCondLst>
                                    <p:cond delay="250"/>
                                  </p:stCondLst>
                                  <p:childTnLst>
                                    <p:set>
                                      <p:cBhvr>
                                        <p:cTn id="9" dur="1" fill="hold">
                                          <p:stCondLst>
                                            <p:cond delay="0"/>
                                          </p:stCondLst>
                                        </p:cTn>
                                        <p:tgtEl>
                                          <p:spTgt spid="986"/>
                                        </p:tgtEl>
                                        <p:attrNameLst>
                                          <p:attrName>style.visibility</p:attrName>
                                        </p:attrNameLst>
                                      </p:cBhvr>
                                      <p:to>
                                        <p:strVal val="visible"/>
                                      </p:to>
                                    </p:set>
                                    <p:animEffect transition="in" filter="fade">
                                      <p:cBhvr>
                                        <p:cTn id="10" dur="500"/>
                                        <p:tgtEl>
                                          <p:spTgt spid="98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2" presetClass="entr" presetSubtype="4"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500" fill="hold"/>
                                        <p:tgtEl>
                                          <p:spTgt spid="29"/>
                                        </p:tgtEl>
                                        <p:attrNameLst>
                                          <p:attrName>ppt_x</p:attrName>
                                        </p:attrNameLst>
                                      </p:cBhvr>
                                      <p:tavLst>
                                        <p:tav tm="0">
                                          <p:val>
                                            <p:strVal val="#ppt_x"/>
                                          </p:val>
                                        </p:tav>
                                        <p:tav tm="100000">
                                          <p:val>
                                            <p:strVal val="#ppt_x"/>
                                          </p:val>
                                        </p:tav>
                                      </p:tavLst>
                                    </p:anim>
                                    <p:anim calcmode="lin" valueType="num">
                                      <p:cBhvr additive="base">
                                        <p:cTn id="2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1000"/>
                                        <p:tgtEl>
                                          <p:spTgt spid="24"/>
                                        </p:tgtEl>
                                      </p:cBhvr>
                                    </p:animEffect>
                                    <p:anim calcmode="lin" valueType="num">
                                      <p:cBhvr>
                                        <p:cTn id="30" dur="1000" fill="hold"/>
                                        <p:tgtEl>
                                          <p:spTgt spid="24"/>
                                        </p:tgtEl>
                                        <p:attrNameLst>
                                          <p:attrName>ppt_x</p:attrName>
                                        </p:attrNameLst>
                                      </p:cBhvr>
                                      <p:tavLst>
                                        <p:tav tm="0">
                                          <p:val>
                                            <p:strVal val="#ppt_x"/>
                                          </p:val>
                                        </p:tav>
                                        <p:tav tm="100000">
                                          <p:val>
                                            <p:strVal val="#ppt_x"/>
                                          </p:val>
                                        </p:tav>
                                      </p:tavLst>
                                    </p:anim>
                                    <p:anim calcmode="lin" valueType="num">
                                      <p:cBhvr>
                                        <p:cTn id="31"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barn(inVertical)">
                                      <p:cBhvr>
                                        <p:cTn id="36" dur="5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90;p199">
            <a:extLst>
              <a:ext uri="{FF2B5EF4-FFF2-40B4-BE49-F238E27FC236}">
                <a16:creationId xmlns:a16="http://schemas.microsoft.com/office/drawing/2014/main" id="{56ABB7C2-2B51-6CF8-E442-DA0E6FBE3B75}"/>
              </a:ext>
            </a:extLst>
          </p:cNvPr>
          <p:cNvSpPr txBox="1"/>
          <p:nvPr/>
        </p:nvSpPr>
        <p:spPr>
          <a:xfrm>
            <a:off x="297653" y="244711"/>
            <a:ext cx="11524122" cy="447064"/>
          </a:xfrm>
          <a:prstGeom prst="rect">
            <a:avLst/>
          </a:prstGeom>
          <a:noFill/>
          <a:ln>
            <a:noFill/>
          </a:ln>
        </p:spPr>
        <p:txBody>
          <a:bodyPr spcFirstLastPara="1" wrap="square" lIns="91425" tIns="45700" rIns="91425" bIns="45700" anchor="t" anchorCtr="0">
            <a:noAutofit/>
          </a:bodyPr>
          <a:lstStyle/>
          <a:p>
            <a:pPr marL="0" marR="0" lvl="0" indent="0" algn="l" rtl="0">
              <a:lnSpc>
                <a:spcPct val="70000"/>
              </a:lnSpc>
              <a:spcBef>
                <a:spcPts val="0"/>
              </a:spcBef>
              <a:spcAft>
                <a:spcPts val="0"/>
              </a:spcAft>
              <a:buClr>
                <a:srgbClr val="FFFFFF"/>
              </a:buClr>
              <a:buSzPts val="4995"/>
              <a:buFont typeface="Raleway"/>
              <a:buNone/>
            </a:pPr>
            <a:r>
              <a:rPr lang="en-GB" sz="3600" b="1" i="0" u="none" strike="noStrike" cap="none" dirty="0">
                <a:solidFill>
                  <a:srgbClr val="FFFFFF"/>
                </a:solidFill>
                <a:latin typeface="Raleway"/>
                <a:ea typeface="Raleway"/>
                <a:cs typeface="Raleway"/>
                <a:sym typeface="Raleway"/>
              </a:rPr>
              <a:t>Process Flow </a:t>
            </a:r>
            <a:r>
              <a:rPr lang="en-GB" sz="3600" b="1" i="0" u="none" strike="noStrike" cap="none" dirty="0">
                <a:solidFill>
                  <a:srgbClr val="FFFFFF"/>
                </a:solidFill>
                <a:latin typeface="Raleway"/>
                <a:ea typeface="Raleway"/>
                <a:cs typeface="Raleway"/>
                <a:sym typeface="Wingdings" panose="05000000000000000000" pitchFamily="2" charset="2"/>
              </a:rPr>
              <a:t> Missing Data</a:t>
            </a:r>
            <a:endParaRPr sz="3600" b="1" i="0" u="none" strike="noStrike" cap="none" dirty="0">
              <a:solidFill>
                <a:srgbClr val="FFFFFF"/>
              </a:solidFill>
              <a:latin typeface="Raleway"/>
              <a:ea typeface="Raleway"/>
              <a:cs typeface="Raleway"/>
              <a:sym typeface="Raleway"/>
            </a:endParaRPr>
          </a:p>
        </p:txBody>
      </p:sp>
      <p:pic>
        <p:nvPicPr>
          <p:cNvPr id="4" name="Picture 3">
            <a:extLst>
              <a:ext uri="{FF2B5EF4-FFF2-40B4-BE49-F238E27FC236}">
                <a16:creationId xmlns:a16="http://schemas.microsoft.com/office/drawing/2014/main" id="{5C26291F-3EF2-4E26-3FE4-1FCD904E2572}"/>
              </a:ext>
            </a:extLst>
          </p:cNvPr>
          <p:cNvPicPr>
            <a:picLocks noChangeAspect="1"/>
          </p:cNvPicPr>
          <p:nvPr/>
        </p:nvPicPr>
        <p:blipFill>
          <a:blip r:embed="rId2"/>
          <a:stretch>
            <a:fillRect/>
          </a:stretch>
        </p:blipFill>
        <p:spPr>
          <a:xfrm>
            <a:off x="192203" y="727108"/>
            <a:ext cx="2493738" cy="2163027"/>
          </a:xfrm>
          <a:prstGeom prst="rect">
            <a:avLst/>
          </a:prstGeom>
        </p:spPr>
      </p:pic>
      <p:sp>
        <p:nvSpPr>
          <p:cNvPr id="6" name="TextBox 5">
            <a:extLst>
              <a:ext uri="{FF2B5EF4-FFF2-40B4-BE49-F238E27FC236}">
                <a16:creationId xmlns:a16="http://schemas.microsoft.com/office/drawing/2014/main" id="{E3B1FC01-0C07-5E6E-5AE8-C4665CBAFA1B}"/>
              </a:ext>
            </a:extLst>
          </p:cNvPr>
          <p:cNvSpPr txBox="1"/>
          <p:nvPr/>
        </p:nvSpPr>
        <p:spPr>
          <a:xfrm>
            <a:off x="0" y="247776"/>
            <a:ext cx="6131858" cy="307777"/>
          </a:xfrm>
          <a:prstGeom prst="rect">
            <a:avLst/>
          </a:prstGeom>
          <a:noFill/>
        </p:spPr>
        <p:txBody>
          <a:bodyPr wrap="square">
            <a:spAutoFit/>
          </a:bodyPr>
          <a:lstStyle/>
          <a:p>
            <a:pPr marL="285750" marR="0" lvl="0" indent="-285750" algn="l" rtl="0">
              <a:lnSpc>
                <a:spcPct val="100000"/>
              </a:lnSpc>
              <a:spcBef>
                <a:spcPts val="0"/>
              </a:spcBef>
              <a:spcAft>
                <a:spcPts val="0"/>
              </a:spcAft>
              <a:buClr>
                <a:srgbClr val="FFFFFF"/>
              </a:buClr>
              <a:buSzPts val="3200"/>
              <a:buFont typeface="Noto Sans Symbols"/>
              <a:buChar char="✔"/>
            </a:pPr>
            <a:r>
              <a:rPr lang="en-GB" sz="1400" b="1" dirty="0">
                <a:solidFill>
                  <a:srgbClr val="FFFFFF"/>
                </a:solidFill>
                <a:highlight>
                  <a:srgbClr val="808080"/>
                </a:highlight>
                <a:latin typeface="Raleway"/>
                <a:sym typeface="Raleway"/>
              </a:rPr>
              <a:t> </a:t>
            </a:r>
            <a:endParaRPr lang="en-GB" sz="1400" dirty="0">
              <a:highlight>
                <a:srgbClr val="808080"/>
              </a:highlight>
            </a:endParaRPr>
          </a:p>
        </p:txBody>
      </p:sp>
      <p:cxnSp>
        <p:nvCxnSpPr>
          <p:cNvPr id="8" name="Connector: Elbow 7">
            <a:extLst>
              <a:ext uri="{FF2B5EF4-FFF2-40B4-BE49-F238E27FC236}">
                <a16:creationId xmlns:a16="http://schemas.microsoft.com/office/drawing/2014/main" id="{C6D39743-1C47-B967-51D5-EB4741A96B32}"/>
              </a:ext>
            </a:extLst>
          </p:cNvPr>
          <p:cNvCxnSpPr>
            <a:cxnSpLocks/>
          </p:cNvCxnSpPr>
          <p:nvPr/>
        </p:nvCxnSpPr>
        <p:spPr>
          <a:xfrm flipV="1">
            <a:off x="2465294" y="1649555"/>
            <a:ext cx="1023785" cy="1021927"/>
          </a:xfrm>
          <a:prstGeom prst="bentConnector3">
            <a:avLst>
              <a:gd name="adj1" fmla="val 50000"/>
            </a:avLst>
          </a:prstGeom>
          <a:ln w="28575">
            <a:prstDash val="sysDash"/>
            <a:tailEnd type="triangle"/>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3C2B1BD0-ED1A-A0C2-D0A4-D4A436FA16C1}"/>
              </a:ext>
            </a:extLst>
          </p:cNvPr>
          <p:cNvSpPr txBox="1"/>
          <p:nvPr/>
        </p:nvSpPr>
        <p:spPr>
          <a:xfrm>
            <a:off x="2878143" y="695448"/>
            <a:ext cx="8977253" cy="954107"/>
          </a:xfrm>
          <a:prstGeom prst="rect">
            <a:avLst/>
          </a:prstGeom>
          <a:solidFill>
            <a:srgbClr val="002060"/>
          </a:solidFill>
        </p:spPr>
        <p:txBody>
          <a:bodyPr wrap="square" rtlCol="0">
            <a:spAutoFit/>
          </a:bodyPr>
          <a:lstStyle/>
          <a:p>
            <a:r>
              <a:rPr lang="en-US" dirty="0">
                <a:solidFill>
                  <a:schemeClr val="accent2">
                    <a:lumMod val="60000"/>
                    <a:lumOff val="40000"/>
                  </a:schemeClr>
                </a:solidFill>
              </a:rPr>
              <a:t>Multi-variant Linear Regression: </a:t>
            </a:r>
          </a:p>
          <a:p>
            <a:r>
              <a:rPr lang="en-US" dirty="0">
                <a:solidFill>
                  <a:schemeClr val="accent2">
                    <a:lumMod val="60000"/>
                    <a:lumOff val="40000"/>
                  </a:schemeClr>
                </a:solidFill>
                <a:highlight>
                  <a:srgbClr val="FFFF00"/>
                </a:highlight>
              </a:rPr>
              <a:t>Predictor Variable: </a:t>
            </a:r>
            <a:r>
              <a:rPr lang="en-US" dirty="0">
                <a:solidFill>
                  <a:schemeClr val="accent2">
                    <a:lumMod val="60000"/>
                    <a:lumOff val="40000"/>
                  </a:schemeClr>
                </a:solidFill>
              </a:rPr>
              <a:t> longitude, latitude,</a:t>
            </a:r>
            <a:r>
              <a:rPr lang="en-SG" dirty="0">
                <a:solidFill>
                  <a:schemeClr val="accent2">
                    <a:lumMod val="60000"/>
                    <a:lumOff val="40000"/>
                  </a:schemeClr>
                </a:solidFill>
              </a:rPr>
              <a:t> </a:t>
            </a:r>
            <a:r>
              <a:rPr lang="en-SG" dirty="0" err="1">
                <a:solidFill>
                  <a:schemeClr val="accent2">
                    <a:lumMod val="60000"/>
                    <a:lumOff val="40000"/>
                  </a:schemeClr>
                </a:solidFill>
              </a:rPr>
              <a:t>housing_median_age</a:t>
            </a:r>
            <a:r>
              <a:rPr lang="en-SG" dirty="0">
                <a:solidFill>
                  <a:schemeClr val="accent2">
                    <a:lumMod val="60000"/>
                    <a:lumOff val="40000"/>
                  </a:schemeClr>
                </a:solidFill>
              </a:rPr>
              <a:t>, </a:t>
            </a:r>
            <a:r>
              <a:rPr lang="en-SG" dirty="0" err="1">
                <a:solidFill>
                  <a:schemeClr val="accent2">
                    <a:lumMod val="60000"/>
                    <a:lumOff val="40000"/>
                  </a:schemeClr>
                </a:solidFill>
              </a:rPr>
              <a:t>total_rooms</a:t>
            </a:r>
            <a:r>
              <a:rPr lang="en-SG" dirty="0">
                <a:solidFill>
                  <a:schemeClr val="accent2">
                    <a:lumMod val="60000"/>
                    <a:lumOff val="40000"/>
                  </a:schemeClr>
                </a:solidFill>
              </a:rPr>
              <a:t>, </a:t>
            </a:r>
            <a:r>
              <a:rPr lang="en-SG" dirty="0" err="1">
                <a:solidFill>
                  <a:schemeClr val="accent2">
                    <a:lumMod val="60000"/>
                    <a:lumOff val="40000"/>
                  </a:schemeClr>
                </a:solidFill>
              </a:rPr>
              <a:t>total_bedrooms</a:t>
            </a:r>
            <a:r>
              <a:rPr lang="en-SG" dirty="0">
                <a:solidFill>
                  <a:schemeClr val="accent2">
                    <a:lumMod val="60000"/>
                    <a:lumOff val="40000"/>
                  </a:schemeClr>
                </a:solidFill>
              </a:rPr>
              <a:t>, population, households, </a:t>
            </a:r>
            <a:r>
              <a:rPr lang="en-SG" dirty="0" err="1">
                <a:solidFill>
                  <a:schemeClr val="accent2">
                    <a:lumMod val="60000"/>
                    <a:lumOff val="40000"/>
                  </a:schemeClr>
                </a:solidFill>
              </a:rPr>
              <a:t>median_income</a:t>
            </a:r>
            <a:endParaRPr lang="en-SG" dirty="0">
              <a:solidFill>
                <a:schemeClr val="accent2">
                  <a:lumMod val="60000"/>
                  <a:lumOff val="40000"/>
                </a:schemeClr>
              </a:solidFill>
            </a:endParaRPr>
          </a:p>
          <a:p>
            <a:r>
              <a:rPr lang="en-SG" dirty="0">
                <a:solidFill>
                  <a:schemeClr val="accent2">
                    <a:lumMod val="60000"/>
                    <a:lumOff val="40000"/>
                  </a:schemeClr>
                </a:solidFill>
                <a:highlight>
                  <a:srgbClr val="FFFF00"/>
                </a:highlight>
              </a:rPr>
              <a:t>Target Variable</a:t>
            </a:r>
            <a:r>
              <a:rPr lang="en-SG" dirty="0">
                <a:solidFill>
                  <a:schemeClr val="accent2">
                    <a:lumMod val="60000"/>
                    <a:lumOff val="40000"/>
                  </a:schemeClr>
                </a:solidFill>
              </a:rPr>
              <a:t>: </a:t>
            </a:r>
            <a:r>
              <a:rPr lang="en-US" dirty="0">
                <a:solidFill>
                  <a:schemeClr val="accent2">
                    <a:lumMod val="60000"/>
                    <a:lumOff val="40000"/>
                  </a:schemeClr>
                </a:solidFill>
              </a:rPr>
              <a:t>median_house_value</a:t>
            </a:r>
            <a:r>
              <a:rPr lang="en-SG" dirty="0">
                <a:solidFill>
                  <a:schemeClr val="accent2">
                    <a:lumMod val="60000"/>
                    <a:lumOff val="40000"/>
                  </a:schemeClr>
                </a:solidFill>
              </a:rPr>
              <a:t> </a:t>
            </a:r>
          </a:p>
        </p:txBody>
      </p:sp>
      <p:pic>
        <p:nvPicPr>
          <p:cNvPr id="13" name="Picture 12">
            <a:extLst>
              <a:ext uri="{FF2B5EF4-FFF2-40B4-BE49-F238E27FC236}">
                <a16:creationId xmlns:a16="http://schemas.microsoft.com/office/drawing/2014/main" id="{40B2CCD8-6350-3BE5-DAF6-A1C3F024CA60}"/>
              </a:ext>
            </a:extLst>
          </p:cNvPr>
          <p:cNvPicPr>
            <a:picLocks noChangeAspect="1"/>
          </p:cNvPicPr>
          <p:nvPr/>
        </p:nvPicPr>
        <p:blipFill>
          <a:blip r:embed="rId3"/>
          <a:stretch>
            <a:fillRect/>
          </a:stretch>
        </p:blipFill>
        <p:spPr>
          <a:xfrm>
            <a:off x="183238" y="2939944"/>
            <a:ext cx="4248200" cy="3686085"/>
          </a:xfrm>
          <a:prstGeom prst="rect">
            <a:avLst/>
          </a:prstGeom>
        </p:spPr>
      </p:pic>
      <p:sp>
        <p:nvSpPr>
          <p:cNvPr id="14" name="Rectangle 13">
            <a:extLst>
              <a:ext uri="{FF2B5EF4-FFF2-40B4-BE49-F238E27FC236}">
                <a16:creationId xmlns:a16="http://schemas.microsoft.com/office/drawing/2014/main" id="{E2A06EB8-2FEC-2FEA-0920-F554050336A4}"/>
              </a:ext>
            </a:extLst>
          </p:cNvPr>
          <p:cNvSpPr/>
          <p:nvPr/>
        </p:nvSpPr>
        <p:spPr>
          <a:xfrm>
            <a:off x="3489079" y="2983800"/>
            <a:ext cx="321923" cy="3642229"/>
          </a:xfrm>
          <a:prstGeom prst="rect">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2" name="Group 21">
            <a:extLst>
              <a:ext uri="{FF2B5EF4-FFF2-40B4-BE49-F238E27FC236}">
                <a16:creationId xmlns:a16="http://schemas.microsoft.com/office/drawing/2014/main" id="{580EE17C-FF4F-3D16-6743-4C69A84AA050}"/>
              </a:ext>
            </a:extLst>
          </p:cNvPr>
          <p:cNvGrpSpPr/>
          <p:nvPr/>
        </p:nvGrpSpPr>
        <p:grpSpPr>
          <a:xfrm>
            <a:off x="2307338" y="1873671"/>
            <a:ext cx="5559668" cy="4682144"/>
            <a:chOff x="2307338" y="1873671"/>
            <a:chExt cx="5559668" cy="4682144"/>
          </a:xfrm>
        </p:grpSpPr>
        <p:sp>
          <p:nvSpPr>
            <p:cNvPr id="15" name="TextBox 14">
              <a:extLst>
                <a:ext uri="{FF2B5EF4-FFF2-40B4-BE49-F238E27FC236}">
                  <a16:creationId xmlns:a16="http://schemas.microsoft.com/office/drawing/2014/main" id="{AA743CB4-DCD8-AC88-1910-D346FF293AC0}"/>
                </a:ext>
              </a:extLst>
            </p:cNvPr>
            <p:cNvSpPr txBox="1"/>
            <p:nvPr/>
          </p:nvSpPr>
          <p:spPr>
            <a:xfrm>
              <a:off x="4801076" y="2433932"/>
              <a:ext cx="3065930" cy="307777"/>
            </a:xfrm>
            <a:prstGeom prst="rect">
              <a:avLst/>
            </a:prstGeom>
            <a:noFill/>
          </p:spPr>
          <p:txBody>
            <a:bodyPr wrap="square" rtlCol="0">
              <a:spAutoFit/>
            </a:bodyPr>
            <a:lstStyle/>
            <a:p>
              <a:r>
                <a:rPr lang="en-US" dirty="0">
                  <a:solidFill>
                    <a:schemeClr val="accent2"/>
                  </a:solidFill>
                </a:rPr>
                <a:t>Missing data in </a:t>
              </a:r>
              <a:r>
                <a:rPr lang="en-US" dirty="0" err="1">
                  <a:solidFill>
                    <a:schemeClr val="accent2"/>
                  </a:solidFill>
                </a:rPr>
                <a:t>total_bedrooms</a:t>
              </a:r>
              <a:endParaRPr lang="en-SG" dirty="0">
                <a:solidFill>
                  <a:schemeClr val="accent2"/>
                </a:solidFill>
              </a:endParaRPr>
            </a:p>
          </p:txBody>
        </p:sp>
        <p:pic>
          <p:nvPicPr>
            <p:cNvPr id="16" name="Picture 15">
              <a:extLst>
                <a:ext uri="{FF2B5EF4-FFF2-40B4-BE49-F238E27FC236}">
                  <a16:creationId xmlns:a16="http://schemas.microsoft.com/office/drawing/2014/main" id="{6D2D91C5-9AC0-6E23-7789-712D79AF0524}"/>
                </a:ext>
              </a:extLst>
            </p:cNvPr>
            <p:cNvPicPr>
              <a:picLocks noChangeAspect="1"/>
            </p:cNvPicPr>
            <p:nvPr/>
          </p:nvPicPr>
          <p:blipFill>
            <a:blip r:embed="rId4"/>
            <a:stretch>
              <a:fillRect/>
            </a:stretch>
          </p:blipFill>
          <p:spPr>
            <a:xfrm>
              <a:off x="4493216" y="2960167"/>
              <a:ext cx="3277283" cy="3595648"/>
            </a:xfrm>
            <a:prstGeom prst="rect">
              <a:avLst/>
            </a:prstGeom>
          </p:spPr>
        </p:pic>
        <p:cxnSp>
          <p:nvCxnSpPr>
            <p:cNvPr id="18" name="Connector: Elbow 17">
              <a:extLst>
                <a:ext uri="{FF2B5EF4-FFF2-40B4-BE49-F238E27FC236}">
                  <a16:creationId xmlns:a16="http://schemas.microsoft.com/office/drawing/2014/main" id="{3610FA01-CCF0-8AB2-7A16-5BC757A8F6F0}"/>
                </a:ext>
              </a:extLst>
            </p:cNvPr>
            <p:cNvCxnSpPr>
              <a:cxnSpLocks/>
            </p:cNvCxnSpPr>
            <p:nvPr/>
          </p:nvCxnSpPr>
          <p:spPr>
            <a:xfrm>
              <a:off x="2307338" y="1873671"/>
              <a:ext cx="4765815" cy="1016464"/>
            </a:xfrm>
            <a:prstGeom prst="bentConnector3">
              <a:avLst>
                <a:gd name="adj1" fmla="val 50000"/>
              </a:avLst>
            </a:prstGeom>
            <a:ln w="28575">
              <a:prstDash val="sysDash"/>
              <a:tailEnd type="triangle"/>
            </a:ln>
          </p:spPr>
          <p:style>
            <a:lnRef idx="1">
              <a:schemeClr val="accent2"/>
            </a:lnRef>
            <a:fillRef idx="0">
              <a:schemeClr val="accent2"/>
            </a:fillRef>
            <a:effectRef idx="0">
              <a:schemeClr val="accent2"/>
            </a:effectRef>
            <a:fontRef idx="minor">
              <a:schemeClr val="tx1"/>
            </a:fontRef>
          </p:style>
        </p:cxnSp>
      </p:grpSp>
      <p:grpSp>
        <p:nvGrpSpPr>
          <p:cNvPr id="25" name="Group 24">
            <a:extLst>
              <a:ext uri="{FF2B5EF4-FFF2-40B4-BE49-F238E27FC236}">
                <a16:creationId xmlns:a16="http://schemas.microsoft.com/office/drawing/2014/main" id="{743805A9-3F21-AF10-B5A8-CE0C1BDF0E24}"/>
              </a:ext>
            </a:extLst>
          </p:cNvPr>
          <p:cNvGrpSpPr/>
          <p:nvPr/>
        </p:nvGrpSpPr>
        <p:grpSpPr>
          <a:xfrm>
            <a:off x="8119890" y="2659302"/>
            <a:ext cx="3802256" cy="3793013"/>
            <a:chOff x="8119890" y="2659302"/>
            <a:chExt cx="3802256" cy="3793013"/>
          </a:xfrm>
        </p:grpSpPr>
        <p:pic>
          <p:nvPicPr>
            <p:cNvPr id="2050" name="Picture 2" descr="Regression Algorithms - Atmosera">
              <a:extLst>
                <a:ext uri="{FF2B5EF4-FFF2-40B4-BE49-F238E27FC236}">
                  <a16:creationId xmlns:a16="http://schemas.microsoft.com/office/drawing/2014/main" id="{957CBA65-2D7F-2ECF-C735-B5E9F3EA80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790" b="3542"/>
            <a:stretch/>
          </p:blipFill>
          <p:spPr bwMode="auto">
            <a:xfrm>
              <a:off x="8197541" y="3040146"/>
              <a:ext cx="3074894" cy="3122406"/>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E350B790-7DCC-C081-ED3F-4628EB2E5255}"/>
                </a:ext>
              </a:extLst>
            </p:cNvPr>
            <p:cNvSpPr/>
            <p:nvPr/>
          </p:nvSpPr>
          <p:spPr>
            <a:xfrm>
              <a:off x="8154822" y="2659302"/>
              <a:ext cx="2193680" cy="461665"/>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400" b="1" cap="none" spc="0" dirty="0">
                  <a:ln/>
                  <a:solidFill>
                    <a:schemeClr val="accent4"/>
                  </a:solidFill>
                  <a:effectLst/>
                </a:rPr>
                <a:t>Pair plots</a:t>
              </a:r>
            </a:p>
          </p:txBody>
        </p:sp>
        <p:sp>
          <p:nvSpPr>
            <p:cNvPr id="24" name="TextBox 23">
              <a:extLst>
                <a:ext uri="{FF2B5EF4-FFF2-40B4-BE49-F238E27FC236}">
                  <a16:creationId xmlns:a16="http://schemas.microsoft.com/office/drawing/2014/main" id="{5522C356-AFEB-9DDB-C12D-7F9EB9DF7DB8}"/>
                </a:ext>
              </a:extLst>
            </p:cNvPr>
            <p:cNvSpPr txBox="1"/>
            <p:nvPr/>
          </p:nvSpPr>
          <p:spPr>
            <a:xfrm>
              <a:off x="8119890" y="6175316"/>
              <a:ext cx="3802256" cy="276999"/>
            </a:xfrm>
            <a:prstGeom prst="rect">
              <a:avLst/>
            </a:prstGeom>
            <a:noFill/>
            <a:ln>
              <a:solidFill>
                <a:schemeClr val="accent1"/>
              </a:solidFill>
            </a:ln>
          </p:spPr>
          <p:txBody>
            <a:bodyPr wrap="square" rtlCol="0">
              <a:spAutoFit/>
            </a:bodyPr>
            <a:lstStyle/>
            <a:p>
              <a:r>
                <a:rPr lang="en-US" sz="1200" dirty="0">
                  <a:solidFill>
                    <a:schemeClr val="accent1">
                      <a:lumMod val="40000"/>
                      <a:lumOff val="60000"/>
                    </a:schemeClr>
                  </a:solidFill>
                  <a:highlight>
                    <a:srgbClr val="000000"/>
                  </a:highlight>
                </a:rPr>
                <a:t>Insights: </a:t>
              </a:r>
              <a:r>
                <a:rPr lang="en-US" sz="1200" dirty="0">
                  <a:solidFill>
                    <a:schemeClr val="accent4">
                      <a:lumMod val="75000"/>
                    </a:schemeClr>
                  </a:solidFill>
                </a:rPr>
                <a:t>Which shows the relation between variables</a:t>
              </a:r>
              <a:endParaRPr lang="en-SG" sz="1200" dirty="0">
                <a:solidFill>
                  <a:schemeClr val="accent4">
                    <a:lumMod val="75000"/>
                  </a:schemeClr>
                </a:solidFill>
              </a:endParaRPr>
            </a:p>
          </p:txBody>
        </p:sp>
      </p:grpSp>
    </p:spTree>
    <p:extLst>
      <p:ext uri="{BB962C8B-B14F-4D97-AF65-F5344CB8AC3E}">
        <p14:creationId xmlns:p14="http://schemas.microsoft.com/office/powerpoint/2010/main" val="275124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heel(1)">
                                      <p:cBhvr>
                                        <p:cTn id="14" dur="2000"/>
                                        <p:tgtEl>
                                          <p:spTgt spid="14"/>
                                        </p:tgtEl>
                                      </p:cBhvr>
                                    </p:animEffect>
                                  </p:childTnLst>
                                </p:cTn>
                              </p:par>
                              <p:par>
                                <p:cTn id="15" presetID="21" presetClass="entr" presetSubtype="1"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heel(1)">
                                      <p:cBhvr>
                                        <p:cTn id="17" dur="20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barn(inVertical)">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circle(in)">
                                      <p:cBhvr>
                                        <p:cTn id="27"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997"/>
        <p:cNvGrpSpPr/>
        <p:nvPr/>
      </p:nvGrpSpPr>
      <p:grpSpPr>
        <a:xfrm>
          <a:off x="0" y="0"/>
          <a:ext cx="0" cy="0"/>
          <a:chOff x="0" y="0"/>
          <a:chExt cx="0" cy="0"/>
        </a:xfrm>
      </p:grpSpPr>
      <p:sp>
        <p:nvSpPr>
          <p:cNvPr id="998" name="Google Shape;998;p200"/>
          <p:cNvSpPr/>
          <p:nvPr/>
        </p:nvSpPr>
        <p:spPr>
          <a:xfrm>
            <a:off x="0" y="43543"/>
            <a:ext cx="12119428" cy="6771203"/>
          </a:xfrm>
          <a:prstGeom prst="rect">
            <a:avLst/>
          </a:prstGeom>
          <a:noFill/>
          <a:ln w="155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001" name="Google Shape;1001;p200"/>
          <p:cNvPicPr preferRelativeResize="0"/>
          <p:nvPr/>
        </p:nvPicPr>
        <p:blipFill rotWithShape="1">
          <a:blip r:embed="rId3">
            <a:alphaModFix/>
          </a:blip>
          <a:srcRect/>
          <a:stretch/>
        </p:blipFill>
        <p:spPr>
          <a:xfrm>
            <a:off x="10022963" y="730983"/>
            <a:ext cx="1814718" cy="1053708"/>
          </a:xfrm>
          <a:prstGeom prst="rect">
            <a:avLst/>
          </a:prstGeom>
          <a:noFill/>
          <a:ln>
            <a:noFill/>
          </a:ln>
        </p:spPr>
      </p:pic>
      <p:pic>
        <p:nvPicPr>
          <p:cNvPr id="4" name="Picture 3">
            <a:extLst>
              <a:ext uri="{FF2B5EF4-FFF2-40B4-BE49-F238E27FC236}">
                <a16:creationId xmlns:a16="http://schemas.microsoft.com/office/drawing/2014/main" id="{4BD283CB-2162-6BBA-A3D1-E9F3E270F2A4}"/>
              </a:ext>
            </a:extLst>
          </p:cNvPr>
          <p:cNvPicPr>
            <a:picLocks noChangeAspect="1"/>
          </p:cNvPicPr>
          <p:nvPr/>
        </p:nvPicPr>
        <p:blipFill>
          <a:blip r:embed="rId4"/>
          <a:stretch>
            <a:fillRect/>
          </a:stretch>
        </p:blipFill>
        <p:spPr>
          <a:xfrm>
            <a:off x="192203" y="727108"/>
            <a:ext cx="2493738" cy="2163027"/>
          </a:xfrm>
          <a:prstGeom prst="rect">
            <a:avLst/>
          </a:prstGeom>
        </p:spPr>
      </p:pic>
      <p:grpSp>
        <p:nvGrpSpPr>
          <p:cNvPr id="11" name="Group 10">
            <a:extLst>
              <a:ext uri="{FF2B5EF4-FFF2-40B4-BE49-F238E27FC236}">
                <a16:creationId xmlns:a16="http://schemas.microsoft.com/office/drawing/2014/main" id="{CA06478C-4C72-D138-9B01-268677EBA31F}"/>
              </a:ext>
            </a:extLst>
          </p:cNvPr>
          <p:cNvGrpSpPr/>
          <p:nvPr/>
        </p:nvGrpSpPr>
        <p:grpSpPr>
          <a:xfrm>
            <a:off x="4488361" y="664769"/>
            <a:ext cx="7533052" cy="2508735"/>
            <a:chOff x="4556876" y="2215394"/>
            <a:chExt cx="7448039" cy="2416331"/>
          </a:xfrm>
        </p:grpSpPr>
        <p:pic>
          <p:nvPicPr>
            <p:cNvPr id="1004" name="Google Shape;1004;p200"/>
            <p:cNvPicPr preferRelativeResize="0"/>
            <p:nvPr/>
          </p:nvPicPr>
          <p:blipFill rotWithShape="1">
            <a:blip r:embed="rId5">
              <a:alphaModFix/>
            </a:blip>
            <a:srcRect/>
            <a:stretch/>
          </p:blipFill>
          <p:spPr>
            <a:xfrm rot="-5400000">
              <a:off x="10450103" y="3319691"/>
              <a:ext cx="447080" cy="1695808"/>
            </a:xfrm>
            <a:prstGeom prst="rect">
              <a:avLst/>
            </a:prstGeom>
            <a:noFill/>
            <a:ln>
              <a:noFill/>
            </a:ln>
          </p:spPr>
        </p:pic>
        <p:pic>
          <p:nvPicPr>
            <p:cNvPr id="15" name="Picture 14">
              <a:extLst>
                <a:ext uri="{FF2B5EF4-FFF2-40B4-BE49-F238E27FC236}">
                  <a16:creationId xmlns:a16="http://schemas.microsoft.com/office/drawing/2014/main" id="{600CF16B-CF98-6B14-BEA6-55ADB0BA5AFA}"/>
                </a:ext>
              </a:extLst>
            </p:cNvPr>
            <p:cNvPicPr>
              <a:picLocks noChangeAspect="1"/>
            </p:cNvPicPr>
            <p:nvPr/>
          </p:nvPicPr>
          <p:blipFill>
            <a:blip r:embed="rId6"/>
            <a:stretch>
              <a:fillRect/>
            </a:stretch>
          </p:blipFill>
          <p:spPr>
            <a:xfrm>
              <a:off x="4556876" y="2215394"/>
              <a:ext cx="7448039" cy="2416331"/>
            </a:xfrm>
            <a:prstGeom prst="rect">
              <a:avLst/>
            </a:prstGeom>
          </p:spPr>
        </p:pic>
        <p:cxnSp>
          <p:nvCxnSpPr>
            <p:cNvPr id="8" name="Straight Arrow Connector 7">
              <a:extLst>
                <a:ext uri="{FF2B5EF4-FFF2-40B4-BE49-F238E27FC236}">
                  <a16:creationId xmlns:a16="http://schemas.microsoft.com/office/drawing/2014/main" id="{E21972F7-24C3-4AD0-FCC4-5434D76F405A}"/>
                </a:ext>
              </a:extLst>
            </p:cNvPr>
            <p:cNvCxnSpPr>
              <a:cxnSpLocks/>
            </p:cNvCxnSpPr>
            <p:nvPr/>
          </p:nvCxnSpPr>
          <p:spPr>
            <a:xfrm flipV="1">
              <a:off x="4997129" y="2366601"/>
              <a:ext cx="1998075" cy="1991448"/>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grpSp>
      <p:grpSp>
        <p:nvGrpSpPr>
          <p:cNvPr id="12" name="Group 11">
            <a:extLst>
              <a:ext uri="{FF2B5EF4-FFF2-40B4-BE49-F238E27FC236}">
                <a16:creationId xmlns:a16="http://schemas.microsoft.com/office/drawing/2014/main" id="{BF6E6FDA-B21E-7715-E3A8-5A0D2D96147C}"/>
              </a:ext>
            </a:extLst>
          </p:cNvPr>
          <p:cNvGrpSpPr/>
          <p:nvPr/>
        </p:nvGrpSpPr>
        <p:grpSpPr>
          <a:xfrm>
            <a:off x="183238" y="1008824"/>
            <a:ext cx="7752830" cy="5750172"/>
            <a:chOff x="183238" y="1008824"/>
            <a:chExt cx="7752830" cy="5750172"/>
          </a:xfrm>
        </p:grpSpPr>
        <p:sp>
          <p:nvSpPr>
            <p:cNvPr id="5" name="Arrow: Right 4">
              <a:extLst>
                <a:ext uri="{FF2B5EF4-FFF2-40B4-BE49-F238E27FC236}">
                  <a16:creationId xmlns:a16="http://schemas.microsoft.com/office/drawing/2014/main" id="{D6A305E2-0FB1-0278-005C-BE6B31D129A9}"/>
                </a:ext>
              </a:extLst>
            </p:cNvPr>
            <p:cNvSpPr/>
            <p:nvPr/>
          </p:nvSpPr>
          <p:spPr>
            <a:xfrm>
              <a:off x="2742864" y="1665162"/>
              <a:ext cx="1422957" cy="22411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6" name="Picture 5">
              <a:extLst>
                <a:ext uri="{FF2B5EF4-FFF2-40B4-BE49-F238E27FC236}">
                  <a16:creationId xmlns:a16="http://schemas.microsoft.com/office/drawing/2014/main" id="{9C9CAC92-C432-BC9A-E12E-5F7BA29C9EB4}"/>
                </a:ext>
              </a:extLst>
            </p:cNvPr>
            <p:cNvPicPr>
              <a:picLocks noChangeAspect="1"/>
            </p:cNvPicPr>
            <p:nvPr/>
          </p:nvPicPr>
          <p:blipFill>
            <a:blip r:embed="rId7"/>
            <a:stretch>
              <a:fillRect/>
            </a:stretch>
          </p:blipFill>
          <p:spPr>
            <a:xfrm>
              <a:off x="183238" y="2939944"/>
              <a:ext cx="4248200" cy="3686085"/>
            </a:xfrm>
            <a:prstGeom prst="rect">
              <a:avLst/>
            </a:prstGeom>
          </p:spPr>
        </p:pic>
        <p:sp>
          <p:nvSpPr>
            <p:cNvPr id="7" name="Rectangle 6">
              <a:extLst>
                <a:ext uri="{FF2B5EF4-FFF2-40B4-BE49-F238E27FC236}">
                  <a16:creationId xmlns:a16="http://schemas.microsoft.com/office/drawing/2014/main" id="{2C93D476-71DA-AC99-1A18-B8EA5AE9F9AE}"/>
                </a:ext>
              </a:extLst>
            </p:cNvPr>
            <p:cNvSpPr/>
            <p:nvPr/>
          </p:nvSpPr>
          <p:spPr>
            <a:xfrm>
              <a:off x="3489079" y="2983800"/>
              <a:ext cx="321923" cy="3642229"/>
            </a:xfrm>
            <a:prstGeom prst="rect">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Box 9">
              <a:extLst>
                <a:ext uri="{FF2B5EF4-FFF2-40B4-BE49-F238E27FC236}">
                  <a16:creationId xmlns:a16="http://schemas.microsoft.com/office/drawing/2014/main" id="{2A716644-A765-4EF4-2289-3A31F34C6607}"/>
                </a:ext>
              </a:extLst>
            </p:cNvPr>
            <p:cNvSpPr txBox="1"/>
            <p:nvPr/>
          </p:nvSpPr>
          <p:spPr>
            <a:xfrm>
              <a:off x="2815593" y="1008824"/>
              <a:ext cx="1511498" cy="738664"/>
            </a:xfrm>
            <a:prstGeom prst="rect">
              <a:avLst/>
            </a:prstGeom>
            <a:noFill/>
          </p:spPr>
          <p:txBody>
            <a:bodyPr wrap="square" rtlCol="0">
              <a:spAutoFit/>
            </a:bodyPr>
            <a:lstStyle/>
            <a:p>
              <a:r>
                <a:rPr lang="en-US" dirty="0">
                  <a:solidFill>
                    <a:schemeClr val="accent2"/>
                  </a:solidFill>
                </a:rPr>
                <a:t>Filling </a:t>
              </a:r>
            </a:p>
            <a:p>
              <a:r>
                <a:rPr lang="en-US" dirty="0">
                  <a:solidFill>
                    <a:schemeClr val="accent2"/>
                  </a:solidFill>
                </a:rPr>
                <a:t>Missing data in </a:t>
              </a:r>
              <a:r>
                <a:rPr lang="en-US" dirty="0" err="1">
                  <a:solidFill>
                    <a:schemeClr val="accent2"/>
                  </a:solidFill>
                </a:rPr>
                <a:t>Total_bedrooms</a:t>
              </a:r>
              <a:endParaRPr lang="en-SG" dirty="0">
                <a:solidFill>
                  <a:schemeClr val="accent2"/>
                </a:solidFill>
              </a:endParaRPr>
            </a:p>
          </p:txBody>
        </p:sp>
        <p:sp>
          <p:nvSpPr>
            <p:cNvPr id="16" name="Rectangle 15">
              <a:extLst>
                <a:ext uri="{FF2B5EF4-FFF2-40B4-BE49-F238E27FC236}">
                  <a16:creationId xmlns:a16="http://schemas.microsoft.com/office/drawing/2014/main" id="{F32B47AE-6E98-9D73-AA50-B5AFB94DC849}"/>
                </a:ext>
              </a:extLst>
            </p:cNvPr>
            <p:cNvSpPr/>
            <p:nvPr/>
          </p:nvSpPr>
          <p:spPr>
            <a:xfrm>
              <a:off x="3489079" y="4263740"/>
              <a:ext cx="321923" cy="325860"/>
            </a:xfrm>
            <a:prstGeom prst="rect">
              <a:avLst/>
            </a:prstGeom>
            <a:noFill/>
            <a:ln>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solidFill>
                  <a:schemeClr val="accent2"/>
                </a:solidFill>
              </a:endParaRPr>
            </a:p>
          </p:txBody>
        </p:sp>
        <p:cxnSp>
          <p:nvCxnSpPr>
            <p:cNvPr id="18" name="Straight Arrow Connector 17">
              <a:extLst>
                <a:ext uri="{FF2B5EF4-FFF2-40B4-BE49-F238E27FC236}">
                  <a16:creationId xmlns:a16="http://schemas.microsoft.com/office/drawing/2014/main" id="{B11BAE22-45B4-CFFB-02E9-91D9130C87C9}"/>
                </a:ext>
              </a:extLst>
            </p:cNvPr>
            <p:cNvCxnSpPr>
              <a:cxnSpLocks/>
            </p:cNvCxnSpPr>
            <p:nvPr/>
          </p:nvCxnSpPr>
          <p:spPr>
            <a:xfrm>
              <a:off x="3879763" y="4331998"/>
              <a:ext cx="692237" cy="0"/>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pic>
          <p:nvPicPr>
            <p:cNvPr id="13" name="Picture 12">
              <a:extLst>
                <a:ext uri="{FF2B5EF4-FFF2-40B4-BE49-F238E27FC236}">
                  <a16:creationId xmlns:a16="http://schemas.microsoft.com/office/drawing/2014/main" id="{D4A0199E-66F2-CE25-EE6C-30D09D26121B}"/>
                </a:ext>
              </a:extLst>
            </p:cNvPr>
            <p:cNvPicPr>
              <a:picLocks noChangeAspect="1"/>
            </p:cNvPicPr>
            <p:nvPr/>
          </p:nvPicPr>
          <p:blipFill>
            <a:blip r:embed="rId8"/>
            <a:stretch>
              <a:fillRect/>
            </a:stretch>
          </p:blipFill>
          <p:spPr>
            <a:xfrm>
              <a:off x="4658785" y="3163348"/>
              <a:ext cx="3277283" cy="3595648"/>
            </a:xfrm>
            <a:prstGeom prst="rect">
              <a:avLst/>
            </a:prstGeom>
          </p:spPr>
        </p:pic>
      </p:grpSp>
      <p:cxnSp>
        <p:nvCxnSpPr>
          <p:cNvPr id="23" name="Straight Arrow Connector 22">
            <a:extLst>
              <a:ext uri="{FF2B5EF4-FFF2-40B4-BE49-F238E27FC236}">
                <a16:creationId xmlns:a16="http://schemas.microsoft.com/office/drawing/2014/main" id="{91A64E22-3B44-ED83-B4C2-5DE186615D70}"/>
              </a:ext>
            </a:extLst>
          </p:cNvPr>
          <p:cNvCxnSpPr>
            <a:cxnSpLocks/>
          </p:cNvCxnSpPr>
          <p:nvPr/>
        </p:nvCxnSpPr>
        <p:spPr>
          <a:xfrm flipV="1">
            <a:off x="6652814" y="2798064"/>
            <a:ext cx="0" cy="781321"/>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pic>
        <p:nvPicPr>
          <p:cNvPr id="26" name="Picture 25">
            <a:extLst>
              <a:ext uri="{FF2B5EF4-FFF2-40B4-BE49-F238E27FC236}">
                <a16:creationId xmlns:a16="http://schemas.microsoft.com/office/drawing/2014/main" id="{4D5F8652-4220-25D7-3E37-40A66D2B4310}"/>
              </a:ext>
            </a:extLst>
          </p:cNvPr>
          <p:cNvPicPr>
            <a:picLocks noChangeAspect="1"/>
          </p:cNvPicPr>
          <p:nvPr/>
        </p:nvPicPr>
        <p:blipFill>
          <a:blip r:embed="rId9"/>
          <a:stretch>
            <a:fillRect/>
          </a:stretch>
        </p:blipFill>
        <p:spPr>
          <a:xfrm>
            <a:off x="8718061" y="3173504"/>
            <a:ext cx="3308519" cy="3562532"/>
          </a:xfrm>
          <a:prstGeom prst="rect">
            <a:avLst/>
          </a:prstGeom>
        </p:spPr>
      </p:pic>
      <p:sp>
        <p:nvSpPr>
          <p:cNvPr id="28" name="TextBox 27">
            <a:extLst>
              <a:ext uri="{FF2B5EF4-FFF2-40B4-BE49-F238E27FC236}">
                <a16:creationId xmlns:a16="http://schemas.microsoft.com/office/drawing/2014/main" id="{EF73262D-790E-3D07-28BE-A1C0340FF3BA}"/>
              </a:ext>
            </a:extLst>
          </p:cNvPr>
          <p:cNvSpPr txBox="1"/>
          <p:nvPr/>
        </p:nvSpPr>
        <p:spPr>
          <a:xfrm>
            <a:off x="5557754" y="2103146"/>
            <a:ext cx="1519166" cy="769441"/>
          </a:xfrm>
          <a:prstGeom prst="rect">
            <a:avLst/>
          </a:prstGeom>
          <a:noFill/>
        </p:spPr>
        <p:txBody>
          <a:bodyPr wrap="square">
            <a:spAutoFit/>
          </a:bodyPr>
          <a:lstStyle/>
          <a:p>
            <a:r>
              <a:rPr lang="en-US" sz="1100" b="1" i="0" dirty="0">
                <a:solidFill>
                  <a:srgbClr val="FF0000"/>
                </a:solidFill>
                <a:effectLst/>
                <a:latin typeface="Roboto" panose="02000000000000000000" pitchFamily="2" charset="0"/>
              </a:rPr>
              <a:t>Filling up the missing values in 'total_bedrooms' based on households</a:t>
            </a:r>
            <a:endParaRPr lang="en-SG" sz="1100" dirty="0">
              <a:solidFill>
                <a:srgbClr val="FF0000"/>
              </a:solidFill>
            </a:endParaRPr>
          </a:p>
        </p:txBody>
      </p:sp>
      <p:cxnSp>
        <p:nvCxnSpPr>
          <p:cNvPr id="30" name="Straight Arrow Connector 29">
            <a:extLst>
              <a:ext uri="{FF2B5EF4-FFF2-40B4-BE49-F238E27FC236}">
                <a16:creationId xmlns:a16="http://schemas.microsoft.com/office/drawing/2014/main" id="{5569E84A-8DA2-4C87-C478-32D5C2DBCA6F}"/>
              </a:ext>
            </a:extLst>
          </p:cNvPr>
          <p:cNvCxnSpPr>
            <a:cxnSpLocks/>
          </p:cNvCxnSpPr>
          <p:nvPr/>
        </p:nvCxnSpPr>
        <p:spPr>
          <a:xfrm>
            <a:off x="6816733" y="2900846"/>
            <a:ext cx="1901328" cy="1289395"/>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sp>
        <p:nvSpPr>
          <p:cNvPr id="34" name="TextBox 33">
            <a:extLst>
              <a:ext uri="{FF2B5EF4-FFF2-40B4-BE49-F238E27FC236}">
                <a16:creationId xmlns:a16="http://schemas.microsoft.com/office/drawing/2014/main" id="{AA5A5EB0-FAFC-AF5A-234A-D4287C6CD58E}"/>
              </a:ext>
            </a:extLst>
          </p:cNvPr>
          <p:cNvSpPr txBox="1"/>
          <p:nvPr/>
        </p:nvSpPr>
        <p:spPr>
          <a:xfrm>
            <a:off x="8061532" y="2365496"/>
            <a:ext cx="1487634" cy="307777"/>
          </a:xfrm>
          <a:prstGeom prst="rect">
            <a:avLst/>
          </a:prstGeom>
          <a:solidFill>
            <a:schemeClr val="accent2"/>
          </a:solidFill>
          <a:ln>
            <a:solidFill>
              <a:schemeClr val="accent1"/>
            </a:solidFill>
          </a:ln>
        </p:spPr>
        <p:txBody>
          <a:bodyPr wrap="square" rtlCol="0">
            <a:spAutoFit/>
          </a:bodyPr>
          <a:lstStyle/>
          <a:p>
            <a:r>
              <a:rPr lang="en-US" dirty="0"/>
              <a:t>Part of pair-plots</a:t>
            </a:r>
            <a:endParaRPr lang="en-SG" dirty="0"/>
          </a:p>
        </p:txBody>
      </p:sp>
      <p:grpSp>
        <p:nvGrpSpPr>
          <p:cNvPr id="9" name="Group 8">
            <a:extLst>
              <a:ext uri="{FF2B5EF4-FFF2-40B4-BE49-F238E27FC236}">
                <a16:creationId xmlns:a16="http://schemas.microsoft.com/office/drawing/2014/main" id="{65FC59E2-5DB5-1B64-A60B-7DF40FBC213E}"/>
              </a:ext>
            </a:extLst>
          </p:cNvPr>
          <p:cNvGrpSpPr/>
          <p:nvPr/>
        </p:nvGrpSpPr>
        <p:grpSpPr>
          <a:xfrm>
            <a:off x="232849" y="116566"/>
            <a:ext cx="10963687" cy="530073"/>
            <a:chOff x="232849" y="116566"/>
            <a:chExt cx="10963687" cy="530073"/>
          </a:xfrm>
        </p:grpSpPr>
        <p:sp>
          <p:nvSpPr>
            <p:cNvPr id="3" name="Google Shape;990;p199">
              <a:extLst>
                <a:ext uri="{FF2B5EF4-FFF2-40B4-BE49-F238E27FC236}">
                  <a16:creationId xmlns:a16="http://schemas.microsoft.com/office/drawing/2014/main" id="{0DD179D8-2464-B0C5-E5CE-2EBAF90AA68D}"/>
                </a:ext>
              </a:extLst>
            </p:cNvPr>
            <p:cNvSpPr txBox="1"/>
            <p:nvPr/>
          </p:nvSpPr>
          <p:spPr>
            <a:xfrm>
              <a:off x="595306" y="199575"/>
              <a:ext cx="10601230" cy="447064"/>
            </a:xfrm>
            <a:prstGeom prst="rect">
              <a:avLst/>
            </a:prstGeom>
            <a:noFill/>
            <a:ln>
              <a:noFill/>
            </a:ln>
          </p:spPr>
          <p:txBody>
            <a:bodyPr spcFirstLastPara="1" wrap="square" lIns="91425" tIns="45700" rIns="91425" bIns="45700" anchor="t" anchorCtr="0">
              <a:noAutofit/>
            </a:bodyPr>
            <a:lstStyle/>
            <a:p>
              <a:pPr marL="0" marR="0" lvl="0" indent="0" algn="l" rtl="0">
                <a:lnSpc>
                  <a:spcPct val="70000"/>
                </a:lnSpc>
                <a:spcBef>
                  <a:spcPts val="0"/>
                </a:spcBef>
                <a:spcAft>
                  <a:spcPts val="0"/>
                </a:spcAft>
                <a:buClr>
                  <a:srgbClr val="FFFFFF"/>
                </a:buClr>
                <a:buSzPts val="4995"/>
                <a:buFont typeface="Raleway"/>
                <a:buNone/>
              </a:pPr>
              <a:r>
                <a:rPr lang="en-GB" sz="3600" b="1" i="0" u="none" strike="noStrike" cap="none" dirty="0">
                  <a:solidFill>
                    <a:srgbClr val="FFFFFF"/>
                  </a:solidFill>
                  <a:latin typeface="Raleway"/>
                  <a:ea typeface="Raleway"/>
                  <a:cs typeface="Raleway"/>
                  <a:sym typeface="Raleway"/>
                </a:rPr>
                <a:t>Process Flow </a:t>
              </a:r>
              <a:r>
                <a:rPr lang="en-GB" sz="3600" b="1" i="0" u="none" strike="noStrike" cap="none" dirty="0">
                  <a:solidFill>
                    <a:srgbClr val="FFFFFF"/>
                  </a:solidFill>
                  <a:latin typeface="Raleway"/>
                  <a:ea typeface="Raleway"/>
                  <a:cs typeface="Raleway"/>
                  <a:sym typeface="Wingdings" panose="05000000000000000000" pitchFamily="2" charset="2"/>
                </a:rPr>
                <a:t> Filling Data</a:t>
              </a:r>
              <a:endParaRPr sz="3600" b="1" i="0" u="none" strike="noStrike" cap="none" dirty="0">
                <a:solidFill>
                  <a:srgbClr val="FFFFFF"/>
                </a:solidFill>
                <a:latin typeface="Raleway"/>
                <a:ea typeface="Raleway"/>
                <a:cs typeface="Raleway"/>
                <a:sym typeface="Raleway"/>
              </a:endParaRPr>
            </a:p>
          </p:txBody>
        </p:sp>
        <p:sp>
          <p:nvSpPr>
            <p:cNvPr id="2" name="TextBox 1">
              <a:extLst>
                <a:ext uri="{FF2B5EF4-FFF2-40B4-BE49-F238E27FC236}">
                  <a16:creationId xmlns:a16="http://schemas.microsoft.com/office/drawing/2014/main" id="{EF5C85F5-C15F-D1E9-D0A0-BB10AE2AAF01}"/>
                </a:ext>
              </a:extLst>
            </p:cNvPr>
            <p:cNvSpPr txBox="1"/>
            <p:nvPr/>
          </p:nvSpPr>
          <p:spPr>
            <a:xfrm>
              <a:off x="232849" y="116566"/>
              <a:ext cx="3256230" cy="523220"/>
            </a:xfrm>
            <a:prstGeom prst="rect">
              <a:avLst/>
            </a:prstGeom>
            <a:noFill/>
          </p:spPr>
          <p:txBody>
            <a:bodyPr wrap="square">
              <a:spAutoFit/>
            </a:bodyPr>
            <a:lstStyle/>
            <a:p>
              <a:pPr marL="285750" marR="0" lvl="0" indent="-285750" algn="l" rtl="0">
                <a:lnSpc>
                  <a:spcPct val="100000"/>
                </a:lnSpc>
                <a:spcBef>
                  <a:spcPts val="0"/>
                </a:spcBef>
                <a:spcAft>
                  <a:spcPts val="0"/>
                </a:spcAft>
                <a:buClr>
                  <a:srgbClr val="FFFFFF"/>
                </a:buClr>
                <a:buSzPts val="3200"/>
                <a:buFont typeface="Noto Sans Symbols"/>
                <a:buChar char="✔"/>
              </a:pPr>
              <a:r>
                <a:rPr lang="en-GB" sz="2800" b="1" dirty="0">
                  <a:solidFill>
                    <a:srgbClr val="FFFFFF"/>
                  </a:solidFill>
                  <a:highlight>
                    <a:srgbClr val="808080"/>
                  </a:highlight>
                  <a:latin typeface="Raleway"/>
                  <a:sym typeface="Raleway"/>
                </a:rPr>
                <a:t> </a:t>
              </a:r>
              <a:endParaRPr lang="en-GB" sz="2800" dirty="0">
                <a:highlight>
                  <a:srgbClr val="808080"/>
                </a:highligh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998"/>
                                        </p:tgtEl>
                                        <p:attrNameLst>
                                          <p:attrName>style.visibility</p:attrName>
                                        </p:attrNameLst>
                                      </p:cBhvr>
                                      <p:to>
                                        <p:strVal val="visible"/>
                                      </p:to>
                                    </p:set>
                                    <p:animEffect transition="in" filter="fade">
                                      <p:cBhvr>
                                        <p:cTn id="7" dur="500"/>
                                        <p:tgtEl>
                                          <p:spTgt spid="998"/>
                                        </p:tgtEl>
                                      </p:cBhvr>
                                    </p:animEffect>
                                  </p:childTnLst>
                                </p:cTn>
                              </p:par>
                              <p:par>
                                <p:cTn id="8" presetID="1"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par>
                                <p:cTn id="14" presetID="42" presetClass="entr" presetSubtype="0" fill="hold" nodeType="withEffect">
                                  <p:stCondLst>
                                    <p:cond delay="0"/>
                                  </p:stCondLst>
                                  <p:childTnLst>
                                    <p:set>
                                      <p:cBhvr>
                                        <p:cTn id="15" dur="1" fill="hold">
                                          <p:stCondLst>
                                            <p:cond delay="0"/>
                                          </p:stCondLst>
                                        </p:cTn>
                                        <p:tgtEl>
                                          <p:spTgt spid="1001"/>
                                        </p:tgtEl>
                                        <p:attrNameLst>
                                          <p:attrName>style.visibility</p:attrName>
                                        </p:attrNameLst>
                                      </p:cBhvr>
                                      <p:to>
                                        <p:strVal val="visible"/>
                                      </p:to>
                                    </p:set>
                                    <p:animEffect transition="in" filter="fade">
                                      <p:cBhvr>
                                        <p:cTn id="16" dur="1000"/>
                                        <p:tgtEl>
                                          <p:spTgt spid="1001"/>
                                        </p:tgtEl>
                                      </p:cBhvr>
                                    </p:animEffect>
                                    <p:anim calcmode="lin" valueType="num">
                                      <p:cBhvr>
                                        <p:cTn id="17" dur="1000" fill="hold"/>
                                        <p:tgtEl>
                                          <p:spTgt spid="1001"/>
                                        </p:tgtEl>
                                        <p:attrNameLst>
                                          <p:attrName>ppt_x</p:attrName>
                                        </p:attrNameLst>
                                      </p:cBhvr>
                                      <p:tavLst>
                                        <p:tav tm="0">
                                          <p:val>
                                            <p:strVal val="#ppt_x"/>
                                          </p:val>
                                        </p:tav>
                                        <p:tav tm="100000">
                                          <p:val>
                                            <p:strVal val="#ppt_x"/>
                                          </p:val>
                                        </p:tav>
                                      </p:tavLst>
                                    </p:anim>
                                    <p:anim calcmode="lin" valueType="num">
                                      <p:cBhvr>
                                        <p:cTn id="18" dur="1000" fill="hold"/>
                                        <p:tgtEl>
                                          <p:spTgt spid="1001"/>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1000"/>
                                        <p:tgtEl>
                                          <p:spTgt spid="23"/>
                                        </p:tgtEl>
                                      </p:cBhvr>
                                    </p:animEffect>
                                    <p:anim calcmode="lin" valueType="num">
                                      <p:cBhvr>
                                        <p:cTn id="27" dur="1000" fill="hold"/>
                                        <p:tgtEl>
                                          <p:spTgt spid="23"/>
                                        </p:tgtEl>
                                        <p:attrNameLst>
                                          <p:attrName>ppt_x</p:attrName>
                                        </p:attrNameLst>
                                      </p:cBhvr>
                                      <p:tavLst>
                                        <p:tav tm="0">
                                          <p:val>
                                            <p:strVal val="#ppt_x"/>
                                          </p:val>
                                        </p:tav>
                                        <p:tav tm="100000">
                                          <p:val>
                                            <p:strVal val="#ppt_x"/>
                                          </p:val>
                                        </p:tav>
                                      </p:tavLst>
                                    </p:anim>
                                    <p:anim calcmode="lin" valueType="num">
                                      <p:cBhvr>
                                        <p:cTn id="28" dur="1000" fill="hold"/>
                                        <p:tgtEl>
                                          <p:spTgt spid="23"/>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1000"/>
                                        <p:tgtEl>
                                          <p:spTgt spid="28"/>
                                        </p:tgtEl>
                                      </p:cBhvr>
                                    </p:animEffect>
                                    <p:anim calcmode="lin" valueType="num">
                                      <p:cBhvr>
                                        <p:cTn id="32" dur="1000" fill="hold"/>
                                        <p:tgtEl>
                                          <p:spTgt spid="28"/>
                                        </p:tgtEl>
                                        <p:attrNameLst>
                                          <p:attrName>ppt_x</p:attrName>
                                        </p:attrNameLst>
                                      </p:cBhvr>
                                      <p:tavLst>
                                        <p:tav tm="0">
                                          <p:val>
                                            <p:strVal val="#ppt_x"/>
                                          </p:val>
                                        </p:tav>
                                        <p:tav tm="100000">
                                          <p:val>
                                            <p:strVal val="#ppt_x"/>
                                          </p:val>
                                        </p:tav>
                                      </p:tavLst>
                                    </p:anim>
                                    <p:anim calcmode="lin" valueType="num">
                                      <p:cBhvr>
                                        <p:cTn id="33" dur="1000" fill="hold"/>
                                        <p:tgtEl>
                                          <p:spTgt spid="28"/>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1000"/>
                                        <p:tgtEl>
                                          <p:spTgt spid="34"/>
                                        </p:tgtEl>
                                      </p:cBhvr>
                                    </p:animEffect>
                                    <p:anim calcmode="lin" valueType="num">
                                      <p:cBhvr>
                                        <p:cTn id="37" dur="1000" fill="hold"/>
                                        <p:tgtEl>
                                          <p:spTgt spid="34"/>
                                        </p:tgtEl>
                                        <p:attrNameLst>
                                          <p:attrName>ppt_x</p:attrName>
                                        </p:attrNameLst>
                                      </p:cBhvr>
                                      <p:tavLst>
                                        <p:tav tm="0">
                                          <p:val>
                                            <p:strVal val="#ppt_x"/>
                                          </p:val>
                                        </p:tav>
                                        <p:tav tm="100000">
                                          <p:val>
                                            <p:strVal val="#ppt_x"/>
                                          </p:val>
                                        </p:tav>
                                      </p:tavLst>
                                    </p:anim>
                                    <p:anim calcmode="lin" valueType="num">
                                      <p:cBhvr>
                                        <p:cTn id="38"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200"/>
          <p:cNvSpPr/>
          <p:nvPr/>
        </p:nvSpPr>
        <p:spPr>
          <a:xfrm>
            <a:off x="0" y="43543"/>
            <a:ext cx="12119428" cy="6771203"/>
          </a:xfrm>
          <a:prstGeom prst="rect">
            <a:avLst/>
          </a:prstGeom>
          <a:noFill/>
          <a:ln w="155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000" name="Google Shape;1000;p200"/>
          <p:cNvPicPr preferRelativeResize="0"/>
          <p:nvPr/>
        </p:nvPicPr>
        <p:blipFill rotWithShape="1">
          <a:blip r:embed="rId3">
            <a:alphaModFix/>
          </a:blip>
          <a:srcRect/>
          <a:stretch/>
        </p:blipFill>
        <p:spPr>
          <a:xfrm>
            <a:off x="10951379" y="556368"/>
            <a:ext cx="904018" cy="139080"/>
          </a:xfrm>
          <a:prstGeom prst="rect">
            <a:avLst/>
          </a:prstGeom>
          <a:noFill/>
          <a:ln>
            <a:noFill/>
          </a:ln>
        </p:spPr>
      </p:pic>
      <p:pic>
        <p:nvPicPr>
          <p:cNvPr id="6" name="Picture 5">
            <a:extLst>
              <a:ext uri="{FF2B5EF4-FFF2-40B4-BE49-F238E27FC236}">
                <a16:creationId xmlns:a16="http://schemas.microsoft.com/office/drawing/2014/main" id="{9C9CAC92-C432-BC9A-E12E-5F7BA29C9EB4}"/>
              </a:ext>
            </a:extLst>
          </p:cNvPr>
          <p:cNvPicPr>
            <a:picLocks noChangeAspect="1"/>
          </p:cNvPicPr>
          <p:nvPr/>
        </p:nvPicPr>
        <p:blipFill>
          <a:blip r:embed="rId4"/>
          <a:stretch>
            <a:fillRect/>
          </a:stretch>
        </p:blipFill>
        <p:spPr>
          <a:xfrm>
            <a:off x="183238" y="2939944"/>
            <a:ext cx="4248200" cy="3686085"/>
          </a:xfrm>
          <a:prstGeom prst="rect">
            <a:avLst/>
          </a:prstGeom>
        </p:spPr>
      </p:pic>
      <p:sp>
        <p:nvSpPr>
          <p:cNvPr id="10" name="Rectangle 9">
            <a:extLst>
              <a:ext uri="{FF2B5EF4-FFF2-40B4-BE49-F238E27FC236}">
                <a16:creationId xmlns:a16="http://schemas.microsoft.com/office/drawing/2014/main" id="{26ED300A-183C-C015-B99B-099DEA0928E8}"/>
              </a:ext>
            </a:extLst>
          </p:cNvPr>
          <p:cNvSpPr/>
          <p:nvPr/>
        </p:nvSpPr>
        <p:spPr>
          <a:xfrm>
            <a:off x="3489079" y="4315609"/>
            <a:ext cx="321923" cy="29583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2" name="Straight Arrow Connector 11">
            <a:extLst>
              <a:ext uri="{FF2B5EF4-FFF2-40B4-BE49-F238E27FC236}">
                <a16:creationId xmlns:a16="http://schemas.microsoft.com/office/drawing/2014/main" id="{28934763-A226-5B02-050D-07FB4334422B}"/>
              </a:ext>
            </a:extLst>
          </p:cNvPr>
          <p:cNvCxnSpPr>
            <a:cxnSpLocks/>
          </p:cNvCxnSpPr>
          <p:nvPr/>
        </p:nvCxnSpPr>
        <p:spPr>
          <a:xfrm flipV="1">
            <a:off x="3824987" y="4315609"/>
            <a:ext cx="911726" cy="826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B0367A5D-13FF-9052-9593-8F78D98354CF}"/>
              </a:ext>
            </a:extLst>
          </p:cNvPr>
          <p:cNvPicPr>
            <a:picLocks noChangeAspect="1"/>
          </p:cNvPicPr>
          <p:nvPr/>
        </p:nvPicPr>
        <p:blipFill>
          <a:blip r:embed="rId5"/>
          <a:stretch>
            <a:fillRect/>
          </a:stretch>
        </p:blipFill>
        <p:spPr>
          <a:xfrm>
            <a:off x="4735800" y="3457900"/>
            <a:ext cx="3515216" cy="2372056"/>
          </a:xfrm>
          <a:prstGeom prst="rect">
            <a:avLst/>
          </a:prstGeom>
        </p:spPr>
      </p:pic>
      <p:pic>
        <p:nvPicPr>
          <p:cNvPr id="13" name="Picture 12">
            <a:extLst>
              <a:ext uri="{FF2B5EF4-FFF2-40B4-BE49-F238E27FC236}">
                <a16:creationId xmlns:a16="http://schemas.microsoft.com/office/drawing/2014/main" id="{1409F06C-4DC1-DC44-F0EA-C1DBA0B01243}"/>
              </a:ext>
            </a:extLst>
          </p:cNvPr>
          <p:cNvPicPr>
            <a:picLocks noChangeAspect="1"/>
          </p:cNvPicPr>
          <p:nvPr/>
        </p:nvPicPr>
        <p:blipFill>
          <a:blip r:embed="rId6"/>
          <a:stretch>
            <a:fillRect/>
          </a:stretch>
        </p:blipFill>
        <p:spPr>
          <a:xfrm>
            <a:off x="8293926" y="3440824"/>
            <a:ext cx="3617807" cy="2427136"/>
          </a:xfrm>
          <a:prstGeom prst="rect">
            <a:avLst/>
          </a:prstGeom>
        </p:spPr>
      </p:pic>
      <p:sp>
        <p:nvSpPr>
          <p:cNvPr id="14" name="Rectangle 13">
            <a:extLst>
              <a:ext uri="{FF2B5EF4-FFF2-40B4-BE49-F238E27FC236}">
                <a16:creationId xmlns:a16="http://schemas.microsoft.com/office/drawing/2014/main" id="{78FB711A-F544-7B9A-A414-C2AF4E14DD3E}"/>
              </a:ext>
            </a:extLst>
          </p:cNvPr>
          <p:cNvSpPr/>
          <p:nvPr/>
        </p:nvSpPr>
        <p:spPr>
          <a:xfrm>
            <a:off x="3489079" y="4927470"/>
            <a:ext cx="321923" cy="29583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5" name="Straight Arrow Connector 14">
            <a:extLst>
              <a:ext uri="{FF2B5EF4-FFF2-40B4-BE49-F238E27FC236}">
                <a16:creationId xmlns:a16="http://schemas.microsoft.com/office/drawing/2014/main" id="{B51B5864-9E69-2C38-C1C3-523444ED4042}"/>
              </a:ext>
            </a:extLst>
          </p:cNvPr>
          <p:cNvCxnSpPr>
            <a:cxnSpLocks/>
          </p:cNvCxnSpPr>
          <p:nvPr/>
        </p:nvCxnSpPr>
        <p:spPr>
          <a:xfrm>
            <a:off x="3824987" y="5147773"/>
            <a:ext cx="4738100" cy="98611"/>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3DF8054-3F6E-4B64-2B14-0BAA3D2E766B}"/>
              </a:ext>
            </a:extLst>
          </p:cNvPr>
          <p:cNvSpPr txBox="1"/>
          <p:nvPr/>
        </p:nvSpPr>
        <p:spPr>
          <a:xfrm>
            <a:off x="6185647" y="3131121"/>
            <a:ext cx="3996333" cy="307777"/>
          </a:xfrm>
          <a:prstGeom prst="rect">
            <a:avLst/>
          </a:prstGeom>
          <a:noFill/>
        </p:spPr>
        <p:txBody>
          <a:bodyPr wrap="square" rtlCol="0">
            <a:spAutoFit/>
          </a:bodyPr>
          <a:lstStyle/>
          <a:p>
            <a:r>
              <a:rPr lang="en-US" dirty="0">
                <a:solidFill>
                  <a:srgbClr val="FF0000"/>
                </a:solidFill>
              </a:rPr>
              <a:t>Collinearity observed : through distribution </a:t>
            </a:r>
            <a:endParaRPr lang="en-SG" dirty="0">
              <a:solidFill>
                <a:srgbClr val="FF0000"/>
              </a:solidFill>
            </a:endParaRPr>
          </a:p>
        </p:txBody>
      </p:sp>
      <p:grpSp>
        <p:nvGrpSpPr>
          <p:cNvPr id="32" name="Group 31">
            <a:extLst>
              <a:ext uri="{FF2B5EF4-FFF2-40B4-BE49-F238E27FC236}">
                <a16:creationId xmlns:a16="http://schemas.microsoft.com/office/drawing/2014/main" id="{AF21E644-EEC1-EAB2-57C2-64994AF3C05A}"/>
              </a:ext>
            </a:extLst>
          </p:cNvPr>
          <p:cNvGrpSpPr/>
          <p:nvPr/>
        </p:nvGrpSpPr>
        <p:grpSpPr>
          <a:xfrm>
            <a:off x="6537231" y="1942052"/>
            <a:ext cx="2493738" cy="1253918"/>
            <a:chOff x="6354205" y="4655880"/>
            <a:chExt cx="2493738" cy="1253918"/>
          </a:xfrm>
        </p:grpSpPr>
        <p:cxnSp>
          <p:nvCxnSpPr>
            <p:cNvPr id="27" name="Straight Arrow Connector 26">
              <a:extLst>
                <a:ext uri="{FF2B5EF4-FFF2-40B4-BE49-F238E27FC236}">
                  <a16:creationId xmlns:a16="http://schemas.microsoft.com/office/drawing/2014/main" id="{381C3BB3-85D6-B89D-EBC9-889F56DDC9CB}"/>
                </a:ext>
              </a:extLst>
            </p:cNvPr>
            <p:cNvCxnSpPr>
              <a:cxnSpLocks/>
            </p:cNvCxnSpPr>
            <p:nvPr/>
          </p:nvCxnSpPr>
          <p:spPr>
            <a:xfrm>
              <a:off x="7620477" y="5223306"/>
              <a:ext cx="0" cy="686492"/>
            </a:xfrm>
            <a:prstGeom prst="straightConnector1">
              <a:avLst/>
            </a:prstGeom>
            <a:ln w="38100">
              <a:prstDash val="sysDot"/>
              <a:tailEnd type="triangle"/>
            </a:ln>
          </p:spPr>
          <p:style>
            <a:lnRef idx="1">
              <a:schemeClr val="accent2"/>
            </a:lnRef>
            <a:fillRef idx="0">
              <a:schemeClr val="accent2"/>
            </a:fillRef>
            <a:effectRef idx="0">
              <a:schemeClr val="accent2"/>
            </a:effectRef>
            <a:fontRef idx="minor">
              <a:schemeClr val="tx1"/>
            </a:fontRef>
          </p:style>
        </p:cxnSp>
        <p:pic>
          <p:nvPicPr>
            <p:cNvPr id="29" name="Picture 28">
              <a:extLst>
                <a:ext uri="{FF2B5EF4-FFF2-40B4-BE49-F238E27FC236}">
                  <a16:creationId xmlns:a16="http://schemas.microsoft.com/office/drawing/2014/main" id="{68AEEA1F-BF59-1F47-BB6B-50F4766ABE1E}"/>
                </a:ext>
              </a:extLst>
            </p:cNvPr>
            <p:cNvPicPr>
              <a:picLocks noChangeAspect="1"/>
            </p:cNvPicPr>
            <p:nvPr/>
          </p:nvPicPr>
          <p:blipFill rotWithShape="1">
            <a:blip r:embed="rId7"/>
            <a:srcRect t="38227" b="36713"/>
            <a:stretch/>
          </p:blipFill>
          <p:spPr>
            <a:xfrm>
              <a:off x="6354205" y="4655880"/>
              <a:ext cx="2493738" cy="542061"/>
            </a:xfrm>
            <a:prstGeom prst="rect">
              <a:avLst/>
            </a:prstGeom>
          </p:spPr>
        </p:pic>
      </p:grpSp>
      <p:grpSp>
        <p:nvGrpSpPr>
          <p:cNvPr id="38" name="Group 37">
            <a:extLst>
              <a:ext uri="{FF2B5EF4-FFF2-40B4-BE49-F238E27FC236}">
                <a16:creationId xmlns:a16="http://schemas.microsoft.com/office/drawing/2014/main" id="{20E770AA-1853-1F71-CBB3-8E81F2C136F9}"/>
              </a:ext>
            </a:extLst>
          </p:cNvPr>
          <p:cNvGrpSpPr/>
          <p:nvPr/>
        </p:nvGrpSpPr>
        <p:grpSpPr>
          <a:xfrm>
            <a:off x="0" y="94399"/>
            <a:ext cx="11911733" cy="2795736"/>
            <a:chOff x="0" y="94399"/>
            <a:chExt cx="11911733" cy="2795736"/>
          </a:xfrm>
        </p:grpSpPr>
        <p:sp>
          <p:nvSpPr>
            <p:cNvPr id="2" name="TextBox 1">
              <a:extLst>
                <a:ext uri="{FF2B5EF4-FFF2-40B4-BE49-F238E27FC236}">
                  <a16:creationId xmlns:a16="http://schemas.microsoft.com/office/drawing/2014/main" id="{AE5E0410-EC27-3E57-EA66-C2BCF71EEBCD}"/>
                </a:ext>
              </a:extLst>
            </p:cNvPr>
            <p:cNvSpPr txBox="1"/>
            <p:nvPr/>
          </p:nvSpPr>
          <p:spPr>
            <a:xfrm>
              <a:off x="2878143" y="695448"/>
              <a:ext cx="8977253" cy="954107"/>
            </a:xfrm>
            <a:prstGeom prst="rect">
              <a:avLst/>
            </a:prstGeom>
            <a:solidFill>
              <a:srgbClr val="002060"/>
            </a:solidFill>
          </p:spPr>
          <p:txBody>
            <a:bodyPr wrap="square" rtlCol="0">
              <a:spAutoFit/>
            </a:bodyPr>
            <a:lstStyle/>
            <a:p>
              <a:r>
                <a:rPr lang="en-US" dirty="0">
                  <a:solidFill>
                    <a:schemeClr val="accent2">
                      <a:lumMod val="60000"/>
                      <a:lumOff val="40000"/>
                    </a:schemeClr>
                  </a:solidFill>
                </a:rPr>
                <a:t>Multi-variant Linear Regression: </a:t>
              </a:r>
            </a:p>
            <a:p>
              <a:r>
                <a:rPr lang="en-US" dirty="0">
                  <a:solidFill>
                    <a:schemeClr val="accent2">
                      <a:lumMod val="60000"/>
                      <a:lumOff val="40000"/>
                    </a:schemeClr>
                  </a:solidFill>
                  <a:highlight>
                    <a:srgbClr val="FFFF00"/>
                  </a:highlight>
                </a:rPr>
                <a:t>Predictor </a:t>
              </a:r>
              <a:r>
                <a:rPr lang="en-US" dirty="0" err="1">
                  <a:solidFill>
                    <a:schemeClr val="accent2">
                      <a:lumMod val="60000"/>
                      <a:lumOff val="40000"/>
                    </a:schemeClr>
                  </a:solidFill>
                  <a:highlight>
                    <a:srgbClr val="FFFF00"/>
                  </a:highlight>
                </a:rPr>
                <a:t>Variable:</a:t>
              </a:r>
              <a:r>
                <a:rPr lang="en-US" dirty="0" err="1">
                  <a:solidFill>
                    <a:schemeClr val="accent2">
                      <a:lumMod val="60000"/>
                      <a:lumOff val="40000"/>
                    </a:schemeClr>
                  </a:solidFill>
                </a:rPr>
                <a:t>longitude</a:t>
              </a:r>
              <a:r>
                <a:rPr lang="en-US" dirty="0">
                  <a:solidFill>
                    <a:schemeClr val="accent2">
                      <a:lumMod val="60000"/>
                      <a:lumOff val="40000"/>
                    </a:schemeClr>
                  </a:solidFill>
                </a:rPr>
                <a:t>, latitude,</a:t>
              </a:r>
              <a:r>
                <a:rPr lang="en-SG" dirty="0">
                  <a:solidFill>
                    <a:schemeClr val="accent2">
                      <a:lumMod val="60000"/>
                      <a:lumOff val="40000"/>
                    </a:schemeClr>
                  </a:solidFill>
                </a:rPr>
                <a:t> </a:t>
              </a:r>
              <a:r>
                <a:rPr lang="en-SG" dirty="0" err="1">
                  <a:solidFill>
                    <a:schemeClr val="accent2">
                      <a:lumMod val="60000"/>
                      <a:lumOff val="40000"/>
                    </a:schemeClr>
                  </a:solidFill>
                </a:rPr>
                <a:t>housing_median_age</a:t>
              </a:r>
              <a:r>
                <a:rPr lang="en-SG" dirty="0">
                  <a:solidFill>
                    <a:schemeClr val="accent2">
                      <a:lumMod val="60000"/>
                      <a:lumOff val="40000"/>
                    </a:schemeClr>
                  </a:solidFill>
                </a:rPr>
                <a:t>, </a:t>
              </a:r>
              <a:r>
                <a:rPr lang="en-SG" dirty="0" err="1">
                  <a:solidFill>
                    <a:schemeClr val="accent2">
                      <a:lumMod val="60000"/>
                      <a:lumOff val="40000"/>
                    </a:schemeClr>
                  </a:solidFill>
                </a:rPr>
                <a:t>total_rooms</a:t>
              </a:r>
              <a:r>
                <a:rPr lang="en-SG" dirty="0">
                  <a:solidFill>
                    <a:schemeClr val="accent2">
                      <a:lumMod val="60000"/>
                      <a:lumOff val="40000"/>
                    </a:schemeClr>
                  </a:solidFill>
                </a:rPr>
                <a:t>, </a:t>
              </a:r>
              <a:r>
                <a:rPr lang="en-SG" dirty="0" err="1">
                  <a:solidFill>
                    <a:schemeClr val="accent2">
                      <a:lumMod val="60000"/>
                      <a:lumOff val="40000"/>
                    </a:schemeClr>
                  </a:solidFill>
                </a:rPr>
                <a:t>total_bedrooms</a:t>
              </a:r>
              <a:r>
                <a:rPr lang="en-SG" dirty="0">
                  <a:solidFill>
                    <a:schemeClr val="accent2">
                      <a:lumMod val="60000"/>
                      <a:lumOff val="40000"/>
                    </a:schemeClr>
                  </a:solidFill>
                </a:rPr>
                <a:t>, population, households, </a:t>
              </a:r>
              <a:r>
                <a:rPr lang="en-SG" dirty="0" err="1">
                  <a:solidFill>
                    <a:schemeClr val="accent2">
                      <a:lumMod val="60000"/>
                      <a:lumOff val="40000"/>
                    </a:schemeClr>
                  </a:solidFill>
                </a:rPr>
                <a:t>median_income</a:t>
              </a:r>
              <a:endParaRPr lang="en-SG" dirty="0">
                <a:solidFill>
                  <a:schemeClr val="accent2">
                    <a:lumMod val="60000"/>
                    <a:lumOff val="40000"/>
                  </a:schemeClr>
                </a:solidFill>
              </a:endParaRPr>
            </a:p>
            <a:p>
              <a:r>
                <a:rPr lang="en-SG" dirty="0">
                  <a:solidFill>
                    <a:schemeClr val="accent2">
                      <a:lumMod val="60000"/>
                      <a:lumOff val="40000"/>
                    </a:schemeClr>
                  </a:solidFill>
                  <a:highlight>
                    <a:srgbClr val="FFFF00"/>
                  </a:highlight>
                </a:rPr>
                <a:t>Target Variable</a:t>
              </a:r>
              <a:r>
                <a:rPr lang="en-SG" dirty="0">
                  <a:solidFill>
                    <a:schemeClr val="accent2">
                      <a:lumMod val="60000"/>
                      <a:lumOff val="40000"/>
                    </a:schemeClr>
                  </a:solidFill>
                </a:rPr>
                <a:t>: </a:t>
              </a:r>
              <a:r>
                <a:rPr lang="en-US" dirty="0">
                  <a:solidFill>
                    <a:schemeClr val="accent2">
                      <a:lumMod val="60000"/>
                      <a:lumOff val="40000"/>
                    </a:schemeClr>
                  </a:solidFill>
                </a:rPr>
                <a:t>median_house_value</a:t>
              </a:r>
              <a:r>
                <a:rPr lang="en-SG" dirty="0">
                  <a:solidFill>
                    <a:schemeClr val="accent2">
                      <a:lumMod val="60000"/>
                      <a:lumOff val="40000"/>
                    </a:schemeClr>
                  </a:solidFill>
                </a:rPr>
                <a:t> </a:t>
              </a:r>
            </a:p>
          </p:txBody>
        </p:sp>
        <p:grpSp>
          <p:nvGrpSpPr>
            <p:cNvPr id="37" name="Group 36">
              <a:extLst>
                <a:ext uri="{FF2B5EF4-FFF2-40B4-BE49-F238E27FC236}">
                  <a16:creationId xmlns:a16="http://schemas.microsoft.com/office/drawing/2014/main" id="{EEA55BB7-A4CA-96F7-DA78-C2A0F3DBD2AC}"/>
                </a:ext>
              </a:extLst>
            </p:cNvPr>
            <p:cNvGrpSpPr/>
            <p:nvPr/>
          </p:nvGrpSpPr>
          <p:grpSpPr>
            <a:xfrm>
              <a:off x="0" y="94399"/>
              <a:ext cx="11911733" cy="2795736"/>
              <a:chOff x="0" y="94399"/>
              <a:chExt cx="11911733" cy="2795736"/>
            </a:xfrm>
          </p:grpSpPr>
          <p:sp>
            <p:nvSpPr>
              <p:cNvPr id="3" name="Google Shape;990;p199">
                <a:extLst>
                  <a:ext uri="{FF2B5EF4-FFF2-40B4-BE49-F238E27FC236}">
                    <a16:creationId xmlns:a16="http://schemas.microsoft.com/office/drawing/2014/main" id="{0DD179D8-2464-B0C5-E5CE-2EBAF90AA68D}"/>
                  </a:ext>
                </a:extLst>
              </p:cNvPr>
              <p:cNvSpPr txBox="1"/>
              <p:nvPr/>
            </p:nvSpPr>
            <p:spPr>
              <a:xfrm>
                <a:off x="387611" y="178060"/>
                <a:ext cx="11524122" cy="447064"/>
              </a:xfrm>
              <a:prstGeom prst="rect">
                <a:avLst/>
              </a:prstGeom>
              <a:noFill/>
              <a:ln>
                <a:noFill/>
              </a:ln>
            </p:spPr>
            <p:txBody>
              <a:bodyPr spcFirstLastPara="1" wrap="square" lIns="91425" tIns="45700" rIns="91425" bIns="45700" anchor="t" anchorCtr="0">
                <a:noAutofit/>
              </a:bodyPr>
              <a:lstStyle/>
              <a:p>
                <a:pPr marL="0" marR="0" lvl="0" indent="0" algn="l" rtl="0">
                  <a:lnSpc>
                    <a:spcPct val="70000"/>
                  </a:lnSpc>
                  <a:spcBef>
                    <a:spcPts val="0"/>
                  </a:spcBef>
                  <a:spcAft>
                    <a:spcPts val="0"/>
                  </a:spcAft>
                  <a:buClr>
                    <a:srgbClr val="FFFFFF"/>
                  </a:buClr>
                  <a:buSzPts val="4995"/>
                  <a:buFont typeface="Raleway"/>
                  <a:buNone/>
                </a:pPr>
                <a:r>
                  <a:rPr lang="en-GB" sz="3300" b="1" i="0" u="none" strike="noStrike" cap="none" dirty="0">
                    <a:solidFill>
                      <a:srgbClr val="FFFFFF"/>
                    </a:solidFill>
                    <a:latin typeface="Raleway"/>
                    <a:ea typeface="Raleway"/>
                    <a:cs typeface="Raleway"/>
                    <a:sym typeface="Raleway"/>
                  </a:rPr>
                  <a:t>Process Flow </a:t>
                </a:r>
                <a:r>
                  <a:rPr lang="en-GB" sz="3300" b="1" i="0" u="none" strike="noStrike" cap="none" dirty="0">
                    <a:solidFill>
                      <a:srgbClr val="FFFFFF"/>
                    </a:solidFill>
                    <a:latin typeface="Raleway"/>
                    <a:ea typeface="Raleway"/>
                    <a:cs typeface="Raleway"/>
                    <a:sym typeface="Wingdings" panose="05000000000000000000" pitchFamily="2" charset="2"/>
                  </a:rPr>
                  <a:t>  Data Reduction</a:t>
                </a:r>
                <a:endParaRPr sz="3300" b="1" i="0" u="none" strike="noStrike" cap="none" dirty="0">
                  <a:solidFill>
                    <a:srgbClr val="FFFFFF"/>
                  </a:solidFill>
                  <a:latin typeface="Raleway"/>
                  <a:ea typeface="Raleway"/>
                  <a:cs typeface="Raleway"/>
                  <a:sym typeface="Raleway"/>
                </a:endParaRPr>
              </a:p>
            </p:txBody>
          </p:sp>
          <p:pic>
            <p:nvPicPr>
              <p:cNvPr id="4" name="Picture 3">
                <a:extLst>
                  <a:ext uri="{FF2B5EF4-FFF2-40B4-BE49-F238E27FC236}">
                    <a16:creationId xmlns:a16="http://schemas.microsoft.com/office/drawing/2014/main" id="{4BD283CB-2162-6BBA-A3D1-E9F3E270F2A4}"/>
                  </a:ext>
                </a:extLst>
              </p:cNvPr>
              <p:cNvPicPr>
                <a:picLocks noChangeAspect="1"/>
              </p:cNvPicPr>
              <p:nvPr/>
            </p:nvPicPr>
            <p:blipFill>
              <a:blip r:embed="rId7"/>
              <a:stretch>
                <a:fillRect/>
              </a:stretch>
            </p:blipFill>
            <p:spPr>
              <a:xfrm>
                <a:off x="192203" y="727108"/>
                <a:ext cx="2493738" cy="2163027"/>
              </a:xfrm>
              <a:prstGeom prst="rect">
                <a:avLst/>
              </a:prstGeom>
            </p:spPr>
          </p:pic>
          <p:sp>
            <p:nvSpPr>
              <p:cNvPr id="36" name="TextBox 35">
                <a:extLst>
                  <a:ext uri="{FF2B5EF4-FFF2-40B4-BE49-F238E27FC236}">
                    <a16:creationId xmlns:a16="http://schemas.microsoft.com/office/drawing/2014/main" id="{3581DE19-09F9-B9E0-E4EF-D6263409F553}"/>
                  </a:ext>
                </a:extLst>
              </p:cNvPr>
              <p:cNvSpPr txBox="1"/>
              <p:nvPr/>
            </p:nvSpPr>
            <p:spPr>
              <a:xfrm>
                <a:off x="0" y="94399"/>
                <a:ext cx="3256230" cy="523220"/>
              </a:xfrm>
              <a:prstGeom prst="rect">
                <a:avLst/>
              </a:prstGeom>
              <a:noFill/>
            </p:spPr>
            <p:txBody>
              <a:bodyPr wrap="square">
                <a:spAutoFit/>
              </a:bodyPr>
              <a:lstStyle/>
              <a:p>
                <a:pPr marL="285750" marR="0" lvl="0" indent="-285750" algn="l" rtl="0">
                  <a:lnSpc>
                    <a:spcPct val="100000"/>
                  </a:lnSpc>
                  <a:spcBef>
                    <a:spcPts val="0"/>
                  </a:spcBef>
                  <a:spcAft>
                    <a:spcPts val="0"/>
                  </a:spcAft>
                  <a:buClr>
                    <a:srgbClr val="FFFFFF"/>
                  </a:buClr>
                  <a:buSzPts val="3200"/>
                  <a:buFont typeface="Noto Sans Symbols"/>
                  <a:buChar char="✔"/>
                </a:pPr>
                <a:r>
                  <a:rPr lang="en-GB" sz="2800" b="1" dirty="0">
                    <a:solidFill>
                      <a:srgbClr val="FFFFFF"/>
                    </a:solidFill>
                    <a:highlight>
                      <a:srgbClr val="808080"/>
                    </a:highlight>
                    <a:latin typeface="Raleway"/>
                    <a:sym typeface="Raleway"/>
                  </a:rPr>
                  <a:t> </a:t>
                </a:r>
                <a:endParaRPr lang="en-GB" sz="2800" dirty="0">
                  <a:highlight>
                    <a:srgbClr val="808080"/>
                  </a:highlight>
                </a:endParaRPr>
              </a:p>
            </p:txBody>
          </p:sp>
        </p:grpSp>
      </p:grpSp>
      <p:sp>
        <p:nvSpPr>
          <p:cNvPr id="39" name="Arrow: Right 38">
            <a:extLst>
              <a:ext uri="{FF2B5EF4-FFF2-40B4-BE49-F238E27FC236}">
                <a16:creationId xmlns:a16="http://schemas.microsoft.com/office/drawing/2014/main" id="{7611C2F7-1CAE-943E-0F44-BE568DE16719}"/>
              </a:ext>
            </a:extLst>
          </p:cNvPr>
          <p:cNvSpPr/>
          <p:nvPr/>
        </p:nvSpPr>
        <p:spPr>
          <a:xfrm>
            <a:off x="2696947" y="1817185"/>
            <a:ext cx="3750718" cy="32914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379005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00"/>
                                        </p:tgtEl>
                                        <p:attrNameLst>
                                          <p:attrName>style.visibility</p:attrName>
                                        </p:attrNameLst>
                                      </p:cBhvr>
                                      <p:to>
                                        <p:strVal val="visible"/>
                                      </p:to>
                                    </p:set>
                                    <p:animEffect transition="in" filter="fade">
                                      <p:cBhvr>
                                        <p:cTn id="7" dur="500"/>
                                        <p:tgtEl>
                                          <p:spTgt spid="1000"/>
                                        </p:tgtEl>
                                      </p:cBhvr>
                                    </p:animEffect>
                                  </p:childTnLst>
                                </p:cTn>
                              </p:par>
                              <p:par>
                                <p:cTn id="8" presetID="10" presetClass="entr" presetSubtype="0" fill="hold" nodeType="withEffect">
                                  <p:stCondLst>
                                    <p:cond delay="250"/>
                                  </p:stCondLst>
                                  <p:childTnLst>
                                    <p:set>
                                      <p:cBhvr>
                                        <p:cTn id="9" dur="1" fill="hold">
                                          <p:stCondLst>
                                            <p:cond delay="0"/>
                                          </p:stCondLst>
                                        </p:cTn>
                                        <p:tgtEl>
                                          <p:spTgt spid="998"/>
                                        </p:tgtEl>
                                        <p:attrNameLst>
                                          <p:attrName>style.visibility</p:attrName>
                                        </p:attrNameLst>
                                      </p:cBhvr>
                                      <p:to>
                                        <p:strVal val="visible"/>
                                      </p:to>
                                    </p:set>
                                    <p:animEffect transition="in" filter="fade">
                                      <p:cBhvr>
                                        <p:cTn id="10" dur="500"/>
                                        <p:tgtEl>
                                          <p:spTgt spid="99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2" presetClass="entr" presetSubtype="4"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anim calcmode="lin" valueType="num">
                                      <p:cBhvr additive="base">
                                        <p:cTn id="31" dur="500" fill="hold"/>
                                        <p:tgtEl>
                                          <p:spTgt spid="39"/>
                                        </p:tgtEl>
                                        <p:attrNameLst>
                                          <p:attrName>ppt_x</p:attrName>
                                        </p:attrNameLst>
                                      </p:cBhvr>
                                      <p:tavLst>
                                        <p:tav tm="0">
                                          <p:val>
                                            <p:strVal val="#ppt_x"/>
                                          </p:val>
                                        </p:tav>
                                        <p:tav tm="100000">
                                          <p:val>
                                            <p:strVal val="#ppt_x"/>
                                          </p:val>
                                        </p:tav>
                                      </p:tavLst>
                                    </p:anim>
                                    <p:anim calcmode="lin" valueType="num">
                                      <p:cBhvr additive="base">
                                        <p:cTn id="32" dur="500" fill="hold"/>
                                        <p:tgtEl>
                                          <p:spTgt spid="39"/>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500" fill="hold"/>
                                        <p:tgtEl>
                                          <p:spTgt spid="32"/>
                                        </p:tgtEl>
                                        <p:attrNameLst>
                                          <p:attrName>ppt_x</p:attrName>
                                        </p:attrNameLst>
                                      </p:cBhvr>
                                      <p:tavLst>
                                        <p:tav tm="0">
                                          <p:val>
                                            <p:strVal val="#ppt_x"/>
                                          </p:val>
                                        </p:tav>
                                        <p:tav tm="100000">
                                          <p:val>
                                            <p:strVal val="#ppt_x"/>
                                          </p:val>
                                        </p:tav>
                                      </p:tavLst>
                                    </p:anim>
                                    <p:anim calcmode="lin" valueType="num">
                                      <p:cBhvr additive="base">
                                        <p:cTn id="36" dur="500" fill="hold"/>
                                        <p:tgtEl>
                                          <p:spTgt spid="3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ppt_x"/>
                                          </p:val>
                                        </p:tav>
                                        <p:tav tm="100000">
                                          <p:val>
                                            <p:strVal val="#ppt_x"/>
                                          </p:val>
                                        </p:tav>
                                      </p:tavLst>
                                    </p:anim>
                                    <p:anim calcmode="lin" valueType="num">
                                      <p:cBhvr additive="base">
                                        <p:cTn id="4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barn(inVertical)">
                                      <p:cBhvr>
                                        <p:cTn id="45" dur="500"/>
                                        <p:tgtEl>
                                          <p:spTgt spid="12"/>
                                        </p:tgtEl>
                                      </p:cBhvr>
                                    </p:animEffect>
                                  </p:childTnLst>
                                </p:cTn>
                              </p:par>
                              <p:par>
                                <p:cTn id="46" presetID="16" presetClass="entr" presetSubtype="21" fill="hold"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barn(inVertical)">
                                      <p:cBhvr>
                                        <p:cTn id="48" dur="500"/>
                                        <p:tgtEl>
                                          <p:spTgt spid="9"/>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additive="base">
                                        <p:cTn id="53" dur="500" fill="hold"/>
                                        <p:tgtEl>
                                          <p:spTgt spid="15"/>
                                        </p:tgtEl>
                                        <p:attrNameLst>
                                          <p:attrName>ppt_x</p:attrName>
                                        </p:attrNameLst>
                                      </p:cBhvr>
                                      <p:tavLst>
                                        <p:tav tm="0">
                                          <p:val>
                                            <p:strVal val="#ppt_x"/>
                                          </p:val>
                                        </p:tav>
                                        <p:tav tm="100000">
                                          <p:val>
                                            <p:strVal val="#ppt_x"/>
                                          </p:val>
                                        </p:tav>
                                      </p:tavLst>
                                    </p:anim>
                                    <p:anim calcmode="lin" valueType="num">
                                      <p:cBhvr additive="base">
                                        <p:cTn id="54" dur="500" fill="hold"/>
                                        <p:tgtEl>
                                          <p:spTgt spid="15"/>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500" fill="hold"/>
                                        <p:tgtEl>
                                          <p:spTgt spid="13"/>
                                        </p:tgtEl>
                                        <p:attrNameLst>
                                          <p:attrName>ppt_x</p:attrName>
                                        </p:attrNameLst>
                                      </p:cBhvr>
                                      <p:tavLst>
                                        <p:tav tm="0">
                                          <p:val>
                                            <p:strVal val="#ppt_x"/>
                                          </p:val>
                                        </p:tav>
                                        <p:tav tm="100000">
                                          <p:val>
                                            <p:strVal val="#ppt_x"/>
                                          </p:val>
                                        </p:tav>
                                      </p:tavLst>
                                    </p:anim>
                                    <p:anim calcmode="lin" valueType="num">
                                      <p:cBhvr additive="base">
                                        <p:cTn id="5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21" grpId="0"/>
      <p:bldP spid="3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200"/>
          <p:cNvSpPr/>
          <p:nvPr/>
        </p:nvSpPr>
        <p:spPr>
          <a:xfrm>
            <a:off x="0" y="43543"/>
            <a:ext cx="12119428" cy="6771203"/>
          </a:xfrm>
          <a:prstGeom prst="rect">
            <a:avLst/>
          </a:prstGeom>
          <a:noFill/>
          <a:ln w="155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4BD283CB-2162-6BBA-A3D1-E9F3E270F2A4}"/>
              </a:ext>
            </a:extLst>
          </p:cNvPr>
          <p:cNvPicPr>
            <a:picLocks noChangeAspect="1"/>
          </p:cNvPicPr>
          <p:nvPr/>
        </p:nvPicPr>
        <p:blipFill>
          <a:blip r:embed="rId3"/>
          <a:stretch>
            <a:fillRect/>
          </a:stretch>
        </p:blipFill>
        <p:spPr>
          <a:xfrm>
            <a:off x="192203" y="727108"/>
            <a:ext cx="2493738" cy="2163027"/>
          </a:xfrm>
          <a:prstGeom prst="rect">
            <a:avLst/>
          </a:prstGeom>
        </p:spPr>
      </p:pic>
      <p:pic>
        <p:nvPicPr>
          <p:cNvPr id="6" name="Picture 5">
            <a:extLst>
              <a:ext uri="{FF2B5EF4-FFF2-40B4-BE49-F238E27FC236}">
                <a16:creationId xmlns:a16="http://schemas.microsoft.com/office/drawing/2014/main" id="{9C9CAC92-C432-BC9A-E12E-5F7BA29C9EB4}"/>
              </a:ext>
            </a:extLst>
          </p:cNvPr>
          <p:cNvPicPr>
            <a:picLocks noChangeAspect="1"/>
          </p:cNvPicPr>
          <p:nvPr/>
        </p:nvPicPr>
        <p:blipFill>
          <a:blip r:embed="rId4"/>
          <a:stretch>
            <a:fillRect/>
          </a:stretch>
        </p:blipFill>
        <p:spPr>
          <a:xfrm>
            <a:off x="183238" y="2939944"/>
            <a:ext cx="4248200" cy="3686085"/>
          </a:xfrm>
          <a:prstGeom prst="rect">
            <a:avLst/>
          </a:prstGeom>
        </p:spPr>
      </p:pic>
      <p:sp>
        <p:nvSpPr>
          <p:cNvPr id="7" name="Rectangle 6">
            <a:extLst>
              <a:ext uri="{FF2B5EF4-FFF2-40B4-BE49-F238E27FC236}">
                <a16:creationId xmlns:a16="http://schemas.microsoft.com/office/drawing/2014/main" id="{2C93D476-71DA-AC99-1A18-B8EA5AE9F9AE}"/>
              </a:ext>
            </a:extLst>
          </p:cNvPr>
          <p:cNvSpPr/>
          <p:nvPr/>
        </p:nvSpPr>
        <p:spPr>
          <a:xfrm>
            <a:off x="3489079" y="2939944"/>
            <a:ext cx="321923" cy="3686085"/>
          </a:xfrm>
          <a:prstGeom prst="rect">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extBox 1">
            <a:extLst>
              <a:ext uri="{FF2B5EF4-FFF2-40B4-BE49-F238E27FC236}">
                <a16:creationId xmlns:a16="http://schemas.microsoft.com/office/drawing/2014/main" id="{AE5E0410-EC27-3E57-EA66-C2BCF71EEBCD}"/>
              </a:ext>
            </a:extLst>
          </p:cNvPr>
          <p:cNvSpPr txBox="1"/>
          <p:nvPr/>
        </p:nvSpPr>
        <p:spPr>
          <a:xfrm>
            <a:off x="2878143" y="695448"/>
            <a:ext cx="8977253" cy="954107"/>
          </a:xfrm>
          <a:prstGeom prst="rect">
            <a:avLst/>
          </a:prstGeom>
          <a:solidFill>
            <a:srgbClr val="002060"/>
          </a:solidFill>
        </p:spPr>
        <p:txBody>
          <a:bodyPr wrap="square" rtlCol="0">
            <a:spAutoFit/>
          </a:bodyPr>
          <a:lstStyle/>
          <a:p>
            <a:r>
              <a:rPr lang="en-US" dirty="0">
                <a:solidFill>
                  <a:schemeClr val="accent2">
                    <a:lumMod val="60000"/>
                    <a:lumOff val="40000"/>
                  </a:schemeClr>
                </a:solidFill>
              </a:rPr>
              <a:t>Multi-variant Linear Regression: </a:t>
            </a:r>
          </a:p>
          <a:p>
            <a:r>
              <a:rPr lang="en-US" dirty="0">
                <a:solidFill>
                  <a:schemeClr val="accent2">
                    <a:lumMod val="60000"/>
                    <a:lumOff val="40000"/>
                  </a:schemeClr>
                </a:solidFill>
                <a:highlight>
                  <a:srgbClr val="FFFF00"/>
                </a:highlight>
              </a:rPr>
              <a:t>Predictor </a:t>
            </a:r>
            <a:r>
              <a:rPr lang="en-US" dirty="0" err="1">
                <a:solidFill>
                  <a:schemeClr val="accent2">
                    <a:lumMod val="60000"/>
                    <a:lumOff val="40000"/>
                  </a:schemeClr>
                </a:solidFill>
                <a:highlight>
                  <a:srgbClr val="FFFF00"/>
                </a:highlight>
              </a:rPr>
              <a:t>Variable:</a:t>
            </a:r>
            <a:r>
              <a:rPr lang="en-US" dirty="0" err="1">
                <a:solidFill>
                  <a:schemeClr val="accent2">
                    <a:lumMod val="60000"/>
                    <a:lumOff val="40000"/>
                  </a:schemeClr>
                </a:solidFill>
              </a:rPr>
              <a:t>longitude</a:t>
            </a:r>
            <a:r>
              <a:rPr lang="en-US" dirty="0">
                <a:solidFill>
                  <a:schemeClr val="accent2">
                    <a:lumMod val="60000"/>
                    <a:lumOff val="40000"/>
                  </a:schemeClr>
                </a:solidFill>
              </a:rPr>
              <a:t>, latitude,</a:t>
            </a:r>
            <a:r>
              <a:rPr lang="en-SG" dirty="0">
                <a:solidFill>
                  <a:schemeClr val="accent2">
                    <a:lumMod val="60000"/>
                    <a:lumOff val="40000"/>
                  </a:schemeClr>
                </a:solidFill>
              </a:rPr>
              <a:t> </a:t>
            </a:r>
            <a:r>
              <a:rPr lang="en-SG" dirty="0" err="1">
                <a:solidFill>
                  <a:schemeClr val="accent2">
                    <a:lumMod val="60000"/>
                    <a:lumOff val="40000"/>
                  </a:schemeClr>
                </a:solidFill>
              </a:rPr>
              <a:t>housing_median_age</a:t>
            </a:r>
            <a:r>
              <a:rPr lang="en-SG" dirty="0">
                <a:solidFill>
                  <a:schemeClr val="accent2">
                    <a:lumMod val="60000"/>
                    <a:lumOff val="40000"/>
                  </a:schemeClr>
                </a:solidFill>
              </a:rPr>
              <a:t>, </a:t>
            </a:r>
            <a:r>
              <a:rPr lang="en-SG" dirty="0" err="1">
                <a:solidFill>
                  <a:schemeClr val="accent2">
                    <a:lumMod val="60000"/>
                    <a:lumOff val="40000"/>
                  </a:schemeClr>
                </a:solidFill>
              </a:rPr>
              <a:t>total_rooms</a:t>
            </a:r>
            <a:r>
              <a:rPr lang="en-SG" dirty="0">
                <a:solidFill>
                  <a:schemeClr val="accent2">
                    <a:lumMod val="60000"/>
                    <a:lumOff val="40000"/>
                  </a:schemeClr>
                </a:solidFill>
              </a:rPr>
              <a:t>, </a:t>
            </a:r>
            <a:r>
              <a:rPr lang="en-SG" dirty="0" err="1">
                <a:solidFill>
                  <a:schemeClr val="accent2">
                    <a:lumMod val="60000"/>
                    <a:lumOff val="40000"/>
                  </a:schemeClr>
                </a:solidFill>
              </a:rPr>
              <a:t>total_bedrooms</a:t>
            </a:r>
            <a:r>
              <a:rPr lang="en-SG" dirty="0">
                <a:solidFill>
                  <a:schemeClr val="accent2">
                    <a:lumMod val="60000"/>
                    <a:lumOff val="40000"/>
                  </a:schemeClr>
                </a:solidFill>
              </a:rPr>
              <a:t>, population, households, </a:t>
            </a:r>
            <a:r>
              <a:rPr lang="en-SG" dirty="0" err="1">
                <a:solidFill>
                  <a:schemeClr val="accent2">
                    <a:lumMod val="60000"/>
                    <a:lumOff val="40000"/>
                  </a:schemeClr>
                </a:solidFill>
              </a:rPr>
              <a:t>median_income</a:t>
            </a:r>
            <a:endParaRPr lang="en-SG" dirty="0">
              <a:solidFill>
                <a:schemeClr val="accent2">
                  <a:lumMod val="60000"/>
                  <a:lumOff val="40000"/>
                </a:schemeClr>
              </a:solidFill>
            </a:endParaRPr>
          </a:p>
          <a:p>
            <a:r>
              <a:rPr lang="en-SG" dirty="0">
                <a:solidFill>
                  <a:schemeClr val="accent2">
                    <a:lumMod val="60000"/>
                    <a:lumOff val="40000"/>
                  </a:schemeClr>
                </a:solidFill>
                <a:highlight>
                  <a:srgbClr val="FFFF00"/>
                </a:highlight>
              </a:rPr>
              <a:t>Target Variable</a:t>
            </a:r>
            <a:r>
              <a:rPr lang="en-SG" dirty="0">
                <a:solidFill>
                  <a:schemeClr val="accent2">
                    <a:lumMod val="60000"/>
                    <a:lumOff val="40000"/>
                  </a:schemeClr>
                </a:solidFill>
              </a:rPr>
              <a:t>: </a:t>
            </a:r>
            <a:r>
              <a:rPr lang="en-US" dirty="0">
                <a:solidFill>
                  <a:schemeClr val="accent2">
                    <a:lumMod val="60000"/>
                    <a:lumOff val="40000"/>
                  </a:schemeClr>
                </a:solidFill>
              </a:rPr>
              <a:t>median_house_value</a:t>
            </a:r>
            <a:r>
              <a:rPr lang="en-SG" dirty="0">
                <a:solidFill>
                  <a:schemeClr val="accent2">
                    <a:lumMod val="60000"/>
                    <a:lumOff val="40000"/>
                  </a:schemeClr>
                </a:solidFill>
              </a:rPr>
              <a:t> </a:t>
            </a:r>
          </a:p>
        </p:txBody>
      </p:sp>
      <p:sp>
        <p:nvSpPr>
          <p:cNvPr id="10" name="Rectangle 9">
            <a:extLst>
              <a:ext uri="{FF2B5EF4-FFF2-40B4-BE49-F238E27FC236}">
                <a16:creationId xmlns:a16="http://schemas.microsoft.com/office/drawing/2014/main" id="{26ED300A-183C-C015-B99B-099DEA0928E8}"/>
              </a:ext>
            </a:extLst>
          </p:cNvPr>
          <p:cNvSpPr/>
          <p:nvPr/>
        </p:nvSpPr>
        <p:spPr>
          <a:xfrm>
            <a:off x="3489079" y="4563035"/>
            <a:ext cx="321923" cy="29583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8" name="Group 7">
            <a:extLst>
              <a:ext uri="{FF2B5EF4-FFF2-40B4-BE49-F238E27FC236}">
                <a16:creationId xmlns:a16="http://schemas.microsoft.com/office/drawing/2014/main" id="{F80E150C-A1E4-41AE-3AB3-F6A2C9982B54}"/>
              </a:ext>
            </a:extLst>
          </p:cNvPr>
          <p:cNvGrpSpPr/>
          <p:nvPr/>
        </p:nvGrpSpPr>
        <p:grpSpPr>
          <a:xfrm>
            <a:off x="0" y="94399"/>
            <a:ext cx="11860725" cy="601049"/>
            <a:chOff x="0" y="94399"/>
            <a:chExt cx="11860725" cy="601049"/>
          </a:xfrm>
        </p:grpSpPr>
        <p:pic>
          <p:nvPicPr>
            <p:cNvPr id="1000" name="Google Shape;1000;p200"/>
            <p:cNvPicPr preferRelativeResize="0"/>
            <p:nvPr/>
          </p:nvPicPr>
          <p:blipFill rotWithShape="1">
            <a:blip r:embed="rId5">
              <a:alphaModFix/>
            </a:blip>
            <a:srcRect/>
            <a:stretch/>
          </p:blipFill>
          <p:spPr>
            <a:xfrm>
              <a:off x="10951379" y="556368"/>
              <a:ext cx="904018" cy="139080"/>
            </a:xfrm>
            <a:prstGeom prst="rect">
              <a:avLst/>
            </a:prstGeom>
            <a:noFill/>
            <a:ln>
              <a:noFill/>
            </a:ln>
          </p:spPr>
        </p:pic>
        <p:sp>
          <p:nvSpPr>
            <p:cNvPr id="3" name="Google Shape;990;p199">
              <a:extLst>
                <a:ext uri="{FF2B5EF4-FFF2-40B4-BE49-F238E27FC236}">
                  <a16:creationId xmlns:a16="http://schemas.microsoft.com/office/drawing/2014/main" id="{0DD179D8-2464-B0C5-E5CE-2EBAF90AA68D}"/>
                </a:ext>
              </a:extLst>
            </p:cNvPr>
            <p:cNvSpPr txBox="1"/>
            <p:nvPr/>
          </p:nvSpPr>
          <p:spPr>
            <a:xfrm>
              <a:off x="336603" y="244426"/>
              <a:ext cx="11524122" cy="447064"/>
            </a:xfrm>
            <a:prstGeom prst="rect">
              <a:avLst/>
            </a:prstGeom>
            <a:noFill/>
            <a:ln>
              <a:noFill/>
            </a:ln>
          </p:spPr>
          <p:txBody>
            <a:bodyPr spcFirstLastPara="1" wrap="square" lIns="91425" tIns="45700" rIns="91425" bIns="45700" anchor="t" anchorCtr="0">
              <a:noAutofit/>
            </a:bodyPr>
            <a:lstStyle/>
            <a:p>
              <a:pPr marL="0" marR="0" lvl="0" indent="0" algn="l" rtl="0">
                <a:lnSpc>
                  <a:spcPct val="70000"/>
                </a:lnSpc>
                <a:spcBef>
                  <a:spcPts val="0"/>
                </a:spcBef>
                <a:spcAft>
                  <a:spcPts val="0"/>
                </a:spcAft>
                <a:buClr>
                  <a:srgbClr val="FFFFFF"/>
                </a:buClr>
                <a:buSzPts val="4995"/>
                <a:buFont typeface="Raleway"/>
                <a:buNone/>
              </a:pPr>
              <a:r>
                <a:rPr lang="en-GB" sz="3600" b="1" i="0" u="none" strike="noStrike" cap="none" dirty="0">
                  <a:solidFill>
                    <a:srgbClr val="FFFFFF"/>
                  </a:solidFill>
                  <a:latin typeface="Raleway"/>
                  <a:ea typeface="Raleway"/>
                  <a:cs typeface="Raleway"/>
                  <a:sym typeface="Raleway"/>
                </a:rPr>
                <a:t>Process Flow </a:t>
              </a:r>
              <a:r>
                <a:rPr lang="en-GB" sz="3600" b="1" i="0" u="none" strike="noStrike" cap="none" dirty="0">
                  <a:solidFill>
                    <a:srgbClr val="FFFFFF"/>
                  </a:solidFill>
                  <a:latin typeface="Raleway"/>
                  <a:ea typeface="Raleway"/>
                  <a:cs typeface="Raleway"/>
                  <a:sym typeface="Wingdings" panose="05000000000000000000" pitchFamily="2" charset="2"/>
                </a:rPr>
                <a:t> Construction of Regression Model</a:t>
              </a:r>
              <a:endParaRPr sz="3600" b="1" i="0" u="none" strike="noStrike" cap="none" dirty="0">
                <a:solidFill>
                  <a:srgbClr val="FFFFFF"/>
                </a:solidFill>
                <a:latin typeface="Raleway"/>
                <a:ea typeface="Raleway"/>
                <a:cs typeface="Raleway"/>
                <a:sym typeface="Raleway"/>
              </a:endParaRPr>
            </a:p>
          </p:txBody>
        </p:sp>
        <p:sp>
          <p:nvSpPr>
            <p:cNvPr id="5" name="TextBox 4">
              <a:extLst>
                <a:ext uri="{FF2B5EF4-FFF2-40B4-BE49-F238E27FC236}">
                  <a16:creationId xmlns:a16="http://schemas.microsoft.com/office/drawing/2014/main" id="{084CCF0A-190B-609E-BE91-0D10B01C1117}"/>
                </a:ext>
              </a:extLst>
            </p:cNvPr>
            <p:cNvSpPr txBox="1"/>
            <p:nvPr/>
          </p:nvSpPr>
          <p:spPr>
            <a:xfrm>
              <a:off x="0" y="94399"/>
              <a:ext cx="3256230" cy="523220"/>
            </a:xfrm>
            <a:prstGeom prst="rect">
              <a:avLst/>
            </a:prstGeom>
            <a:noFill/>
          </p:spPr>
          <p:txBody>
            <a:bodyPr wrap="square">
              <a:spAutoFit/>
            </a:bodyPr>
            <a:lstStyle/>
            <a:p>
              <a:pPr marL="285750" marR="0" lvl="0" indent="-285750" algn="l" rtl="0">
                <a:lnSpc>
                  <a:spcPct val="100000"/>
                </a:lnSpc>
                <a:spcBef>
                  <a:spcPts val="0"/>
                </a:spcBef>
                <a:spcAft>
                  <a:spcPts val="0"/>
                </a:spcAft>
                <a:buClr>
                  <a:srgbClr val="FFFFFF"/>
                </a:buClr>
                <a:buSzPts val="3200"/>
                <a:buFont typeface="Noto Sans Symbols"/>
                <a:buChar char="✔"/>
              </a:pPr>
              <a:r>
                <a:rPr lang="en-GB" sz="2800" b="1" dirty="0">
                  <a:solidFill>
                    <a:srgbClr val="FFFFFF"/>
                  </a:solidFill>
                  <a:highlight>
                    <a:srgbClr val="808080"/>
                  </a:highlight>
                  <a:latin typeface="Raleway"/>
                  <a:sym typeface="Raleway"/>
                </a:rPr>
                <a:t> </a:t>
              </a:r>
              <a:endParaRPr lang="en-GB" sz="2800" dirty="0">
                <a:highlight>
                  <a:srgbClr val="808080"/>
                </a:highlight>
              </a:endParaRPr>
            </a:p>
          </p:txBody>
        </p:sp>
      </p:grpSp>
      <p:sp>
        <p:nvSpPr>
          <p:cNvPr id="15" name="TextBox 14">
            <a:extLst>
              <a:ext uri="{FF2B5EF4-FFF2-40B4-BE49-F238E27FC236}">
                <a16:creationId xmlns:a16="http://schemas.microsoft.com/office/drawing/2014/main" id="{18F49C6F-D60A-E83A-4CEF-A3C3A59A0C07}"/>
              </a:ext>
            </a:extLst>
          </p:cNvPr>
          <p:cNvSpPr txBox="1"/>
          <p:nvPr/>
        </p:nvSpPr>
        <p:spPr>
          <a:xfrm>
            <a:off x="6059714" y="6443540"/>
            <a:ext cx="5263808" cy="307777"/>
          </a:xfrm>
          <a:prstGeom prst="rect">
            <a:avLst/>
          </a:prstGeom>
          <a:noFill/>
        </p:spPr>
        <p:txBody>
          <a:bodyPr wrap="square" rtlCol="0">
            <a:spAutoFit/>
          </a:bodyPr>
          <a:lstStyle/>
          <a:p>
            <a:r>
              <a:rPr lang="en-US" dirty="0">
                <a:solidFill>
                  <a:schemeClr val="accent1">
                    <a:lumMod val="40000"/>
                    <a:lumOff val="60000"/>
                  </a:schemeClr>
                </a:solidFill>
                <a:highlight>
                  <a:srgbClr val="000000"/>
                </a:highlight>
              </a:rPr>
              <a:t>Insight: Rich - fewer population &amp; vice-versa.</a:t>
            </a:r>
            <a:endParaRPr lang="en-SG" dirty="0">
              <a:solidFill>
                <a:schemeClr val="accent1">
                  <a:lumMod val="40000"/>
                  <a:lumOff val="60000"/>
                </a:schemeClr>
              </a:solidFill>
              <a:highlight>
                <a:srgbClr val="000000"/>
              </a:highlight>
            </a:endParaRPr>
          </a:p>
        </p:txBody>
      </p:sp>
      <p:pic>
        <p:nvPicPr>
          <p:cNvPr id="9" name="Picture 8">
            <a:extLst>
              <a:ext uri="{FF2B5EF4-FFF2-40B4-BE49-F238E27FC236}">
                <a16:creationId xmlns:a16="http://schemas.microsoft.com/office/drawing/2014/main" id="{2667A387-CFEB-1FA1-C095-4DBA96AD6572}"/>
              </a:ext>
            </a:extLst>
          </p:cNvPr>
          <p:cNvPicPr>
            <a:picLocks noChangeAspect="1"/>
          </p:cNvPicPr>
          <p:nvPr/>
        </p:nvPicPr>
        <p:blipFill>
          <a:blip r:embed="rId6"/>
          <a:stretch>
            <a:fillRect/>
          </a:stretch>
        </p:blipFill>
        <p:spPr>
          <a:xfrm>
            <a:off x="4842563" y="2726605"/>
            <a:ext cx="6209050" cy="3731205"/>
          </a:xfrm>
          <a:prstGeom prst="rect">
            <a:avLst/>
          </a:prstGeom>
        </p:spPr>
      </p:pic>
      <p:sp>
        <p:nvSpPr>
          <p:cNvPr id="13" name="TextBox 12">
            <a:extLst>
              <a:ext uri="{FF2B5EF4-FFF2-40B4-BE49-F238E27FC236}">
                <a16:creationId xmlns:a16="http://schemas.microsoft.com/office/drawing/2014/main" id="{E217AB36-972C-AEF8-B7EB-EF1EAE92CA43}"/>
              </a:ext>
            </a:extLst>
          </p:cNvPr>
          <p:cNvSpPr txBox="1"/>
          <p:nvPr/>
        </p:nvSpPr>
        <p:spPr>
          <a:xfrm>
            <a:off x="3256230" y="1780459"/>
            <a:ext cx="6209050" cy="318248"/>
          </a:xfrm>
          <a:prstGeom prst="rect">
            <a:avLst/>
          </a:prstGeom>
          <a:noFill/>
        </p:spPr>
        <p:txBody>
          <a:bodyPr wrap="square" rtlCol="0">
            <a:spAutoFit/>
          </a:bodyPr>
          <a:lstStyle/>
          <a:p>
            <a:r>
              <a:rPr lang="en-US" dirty="0">
                <a:solidFill>
                  <a:schemeClr val="accent1">
                    <a:lumMod val="40000"/>
                    <a:lumOff val="60000"/>
                  </a:schemeClr>
                </a:solidFill>
                <a:highlight>
                  <a:srgbClr val="000000"/>
                </a:highlight>
              </a:rPr>
              <a:t>Corr. Shows + &amp; - values </a:t>
            </a:r>
            <a:r>
              <a:rPr lang="en-US" dirty="0">
                <a:solidFill>
                  <a:schemeClr val="accent1">
                    <a:lumMod val="40000"/>
                    <a:lumOff val="60000"/>
                  </a:schemeClr>
                </a:solidFill>
                <a:highlight>
                  <a:srgbClr val="000000"/>
                </a:highlight>
                <a:sym typeface="Wingdings" panose="05000000000000000000" pitchFamily="2" charset="2"/>
              </a:rPr>
              <a:t> + </a:t>
            </a:r>
            <a:r>
              <a:rPr lang="en-US" dirty="0">
                <a:solidFill>
                  <a:schemeClr val="accent1">
                    <a:lumMod val="40000"/>
                    <a:lumOff val="60000"/>
                  </a:schemeClr>
                </a:solidFill>
                <a:highlight>
                  <a:srgbClr val="000000"/>
                </a:highlight>
              </a:rPr>
              <a:t>Directly increasing  or  - Directly decreasing</a:t>
            </a:r>
            <a:endParaRPr lang="en-SG" dirty="0">
              <a:solidFill>
                <a:schemeClr val="accent1">
                  <a:lumMod val="40000"/>
                  <a:lumOff val="60000"/>
                </a:schemeClr>
              </a:solidFill>
              <a:highlight>
                <a:srgbClr val="000000"/>
              </a:highlight>
            </a:endParaRPr>
          </a:p>
        </p:txBody>
      </p:sp>
      <p:sp>
        <p:nvSpPr>
          <p:cNvPr id="16" name="TextBox 15">
            <a:extLst>
              <a:ext uri="{FF2B5EF4-FFF2-40B4-BE49-F238E27FC236}">
                <a16:creationId xmlns:a16="http://schemas.microsoft.com/office/drawing/2014/main" id="{C95DAB7E-4D46-887C-EFA2-B73382B074AD}"/>
              </a:ext>
            </a:extLst>
          </p:cNvPr>
          <p:cNvSpPr txBox="1"/>
          <p:nvPr/>
        </p:nvSpPr>
        <p:spPr>
          <a:xfrm>
            <a:off x="5455569" y="2194248"/>
            <a:ext cx="6209050" cy="318248"/>
          </a:xfrm>
          <a:prstGeom prst="rect">
            <a:avLst/>
          </a:prstGeom>
          <a:noFill/>
        </p:spPr>
        <p:txBody>
          <a:bodyPr wrap="square" rtlCol="0">
            <a:spAutoFit/>
          </a:bodyPr>
          <a:lstStyle/>
          <a:p>
            <a:r>
              <a:rPr lang="en-US" dirty="0">
                <a:solidFill>
                  <a:schemeClr val="accent1">
                    <a:lumMod val="40000"/>
                    <a:lumOff val="60000"/>
                  </a:schemeClr>
                </a:solidFill>
                <a:highlight>
                  <a:srgbClr val="000000"/>
                </a:highlight>
              </a:rPr>
              <a:t>Let us look and one – Correlation example: Population vs med.hos.value</a:t>
            </a:r>
            <a:endParaRPr lang="en-SG" dirty="0">
              <a:solidFill>
                <a:schemeClr val="accent1">
                  <a:lumMod val="40000"/>
                  <a:lumOff val="60000"/>
                </a:schemeClr>
              </a:solidFill>
              <a:highlight>
                <a:srgbClr val="000000"/>
              </a:highlight>
            </a:endParaRPr>
          </a:p>
        </p:txBody>
      </p:sp>
    </p:spTree>
    <p:extLst>
      <p:ext uri="{BB962C8B-B14F-4D97-AF65-F5344CB8AC3E}">
        <p14:creationId xmlns:p14="http://schemas.microsoft.com/office/powerpoint/2010/main" val="84378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998"/>
                                        </p:tgtEl>
                                        <p:attrNameLst>
                                          <p:attrName>style.visibility</p:attrName>
                                        </p:attrNameLst>
                                      </p:cBhvr>
                                      <p:to>
                                        <p:strVal val="visible"/>
                                      </p:to>
                                    </p:set>
                                    <p:animEffect transition="in" filter="fade">
                                      <p:cBhvr>
                                        <p:cTn id="7" dur="500"/>
                                        <p:tgtEl>
                                          <p:spTgt spid="998"/>
                                        </p:tgtEl>
                                      </p:cBhvr>
                                    </p:animEffect>
                                  </p:childTnLst>
                                </p:cTn>
                              </p:par>
                              <p:par>
                                <p:cTn id="8" presetID="1"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inVertical)">
                                      <p:cBhvr>
                                        <p:cTn id="14" dur="500"/>
                                        <p:tgtEl>
                                          <p:spTgt spid="7"/>
                                        </p:tgtEl>
                                      </p:cBhvr>
                                    </p:animEffect>
                                  </p:childTnLst>
                                </p:cTn>
                              </p:par>
                              <p:par>
                                <p:cTn id="15" presetID="42"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16" presetClass="entr" presetSubtype="21"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arn(inVertical)">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1000"/>
                                        <p:tgtEl>
                                          <p:spTgt spid="15"/>
                                        </p:tgtEl>
                                      </p:cBhvr>
                                    </p:animEffect>
                                    <p:anim calcmode="lin" valueType="num">
                                      <p:cBhvr>
                                        <p:cTn id="31" dur="1000" fill="hold"/>
                                        <p:tgtEl>
                                          <p:spTgt spid="15"/>
                                        </p:tgtEl>
                                        <p:attrNameLst>
                                          <p:attrName>ppt_x</p:attrName>
                                        </p:attrNameLst>
                                      </p:cBhvr>
                                      <p:tavLst>
                                        <p:tav tm="0">
                                          <p:val>
                                            <p:strVal val="#ppt_x"/>
                                          </p:val>
                                        </p:tav>
                                        <p:tav tm="100000">
                                          <p:val>
                                            <p:strVal val="#ppt_x"/>
                                          </p:val>
                                        </p:tav>
                                      </p:tavLst>
                                    </p:anim>
                                    <p:anim calcmode="lin" valueType="num">
                                      <p:cBhvr>
                                        <p:cTn id="32"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ppt_x"/>
                                          </p:val>
                                        </p:tav>
                                        <p:tav tm="100000">
                                          <p:val>
                                            <p:strVal val="#ppt_x"/>
                                          </p:val>
                                        </p:tav>
                                      </p:tavLst>
                                    </p:anim>
                                    <p:anim calcmode="lin" valueType="num">
                                      <p:cBhvr additive="base">
                                        <p:cTn id="42" dur="500" fill="hold"/>
                                        <p:tgtEl>
                                          <p:spTgt spid="13"/>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fill="hold"/>
                                        <p:tgtEl>
                                          <p:spTgt spid="16"/>
                                        </p:tgtEl>
                                        <p:attrNameLst>
                                          <p:attrName>ppt_x</p:attrName>
                                        </p:attrNameLst>
                                      </p:cBhvr>
                                      <p:tavLst>
                                        <p:tav tm="0">
                                          <p:val>
                                            <p:strVal val="#ppt_x"/>
                                          </p:val>
                                        </p:tav>
                                        <p:tav tm="100000">
                                          <p:val>
                                            <p:strVal val="#ppt_x"/>
                                          </p:val>
                                        </p:tav>
                                      </p:tavLst>
                                    </p:anim>
                                    <p:anim calcmode="lin" valueType="num">
                                      <p:cBhvr additive="base">
                                        <p:cTn id="4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P spid="10" grpId="0" animBg="1"/>
      <p:bldP spid="15" grpId="0"/>
      <p:bldP spid="13" grpId="0"/>
      <p:bldP spid="16" grpId="0"/>
    </p:bld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ur Theme">
      <a:dk1>
        <a:srgbClr val="000000"/>
      </a:dk1>
      <a:lt1>
        <a:srgbClr val="FFFFFF"/>
      </a:lt1>
      <a:dk2>
        <a:srgbClr val="000000"/>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4_Office Theme">
  <a:themeElements>
    <a:clrScheme name="Custom 7">
      <a:dk1>
        <a:srgbClr val="000000"/>
      </a:dk1>
      <a:lt1>
        <a:srgbClr val="FFFFFF"/>
      </a:lt1>
      <a:dk2>
        <a:srgbClr val="44546A"/>
      </a:dk2>
      <a:lt2>
        <a:srgbClr val="E7E6E6"/>
      </a:lt2>
      <a:accent1>
        <a:srgbClr val="4472C4"/>
      </a:accent1>
      <a:accent2>
        <a:srgbClr val="ED7D31"/>
      </a:accent2>
      <a:accent3>
        <a:srgbClr val="A5A5A5"/>
      </a:accent3>
      <a:accent4>
        <a:srgbClr val="FFFFFF"/>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2697</TotalTime>
  <Words>1954</Words>
  <Application>Microsoft Office PowerPoint</Application>
  <PresentationFormat>Widescreen</PresentationFormat>
  <Paragraphs>285</Paragraphs>
  <Slides>25</Slides>
  <Notes>16</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25</vt:i4>
      </vt:variant>
    </vt:vector>
  </HeadingPairs>
  <TitlesOfParts>
    <vt:vector size="38" baseType="lpstr">
      <vt:lpstr>Bahnschrift Light Condensed</vt:lpstr>
      <vt:lpstr>Courier New</vt:lpstr>
      <vt:lpstr>Calibri</vt:lpstr>
      <vt:lpstr>Söhne Mono</vt:lpstr>
      <vt:lpstr>Raleway</vt:lpstr>
      <vt:lpstr>Aharoni</vt:lpstr>
      <vt:lpstr>Arial</vt:lpstr>
      <vt:lpstr>Söhne</vt:lpstr>
      <vt:lpstr>Roboto</vt:lpstr>
      <vt:lpstr>Noto Sans Symbols</vt:lpstr>
      <vt:lpstr>Office Theme</vt:lpstr>
      <vt:lpstr>1_Office Theme</vt:lpstr>
      <vt:lpstr>4_Office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venuradhika@gmail.com</cp:lastModifiedBy>
  <cp:revision>19</cp:revision>
  <dcterms:modified xsi:type="dcterms:W3CDTF">2023-08-28T03:00:28Z</dcterms:modified>
</cp:coreProperties>
</file>